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4"/>
  </p:notesMasterIdLst>
  <p:handoutMasterIdLst>
    <p:handoutMasterId r:id="rId15"/>
  </p:handoutMasterIdLst>
  <p:sldIdLst>
    <p:sldId id="256" r:id="rId5"/>
    <p:sldId id="273" r:id="rId6"/>
    <p:sldId id="274" r:id="rId7"/>
    <p:sldId id="275" r:id="rId8"/>
    <p:sldId id="276" r:id="rId9"/>
    <p:sldId id="277" r:id="rId10"/>
    <p:sldId id="278" r:id="rId11"/>
    <p:sldId id="279" r:id="rId12"/>
    <p:sldId id="269" r:id="rId13"/>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42"/>
    <a:srgbClr val="0098DB"/>
    <a:srgbClr val="00549F"/>
    <a:srgbClr val="FDC82F"/>
    <a:srgbClr val="00338D"/>
    <a:srgbClr val="D0103A"/>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707" autoAdjust="0"/>
  </p:normalViewPr>
  <p:slideViewPr>
    <p:cSldViewPr snapToGrid="0">
      <p:cViewPr varScale="1">
        <p:scale>
          <a:sx n="146" d="100"/>
          <a:sy n="146" d="100"/>
        </p:scale>
        <p:origin x="55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3/5/2017</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600"/>
              </a:spcAft>
              <a:buFontTx/>
              <a:buNone/>
            </a:pPr>
            <a:endParaRPr lang="en-GB" sz="1200" baseline="0" noProof="0" dirty="0">
              <a:solidFill>
                <a:schemeClr val="tx1"/>
              </a:solidFill>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169307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mn-ea"/>
                <a:cs typeface="+mn-cs"/>
              </a:rPr>
              <a:t>ESA do not plan to deploy a SWE dedicated satellite in the L1 position, but establish </a:t>
            </a:r>
            <a:r>
              <a:rPr lang="en-GB" sz="1200" b="1" kern="1200" dirty="0">
                <a:solidFill>
                  <a:schemeClr val="tx1"/>
                </a:solidFill>
                <a:effectLst/>
                <a:latin typeface="Calibri" pitchFamily="34" charset="0"/>
                <a:ea typeface="+mn-ea"/>
                <a:cs typeface="+mn-cs"/>
              </a:rPr>
              <a:t>a data exchange agreement</a:t>
            </a:r>
            <a:r>
              <a:rPr lang="en-GB" sz="1200" kern="1200" dirty="0">
                <a:solidFill>
                  <a:schemeClr val="tx1"/>
                </a:solidFill>
                <a:effectLst/>
                <a:latin typeface="Calibri" pitchFamily="34" charset="0"/>
                <a:ea typeface="+mn-ea"/>
                <a:cs typeface="+mn-cs"/>
              </a:rPr>
              <a:t> with the US to ensure utilisation of the L1 data from US missions</a:t>
            </a:r>
          </a:p>
          <a:p>
            <a:endParaRPr lang="fr-FR" sz="1200" kern="1200" dirty="0">
              <a:solidFill>
                <a:schemeClr val="tx1"/>
              </a:solidFill>
              <a:effectLst/>
              <a:latin typeface="Calibri" pitchFamily="34" charset="0"/>
              <a:ea typeface="+mn-ea"/>
              <a:cs typeface="+mn-cs"/>
            </a:endParaRPr>
          </a:p>
          <a:p>
            <a:r>
              <a:rPr lang="en-GB" sz="1200" kern="1200" dirty="0">
                <a:solidFill>
                  <a:schemeClr val="tx1"/>
                </a:solidFill>
                <a:effectLst/>
                <a:latin typeface="Calibri" pitchFamily="34" charset="0"/>
                <a:ea typeface="+mn-ea"/>
                <a:cs typeface="+mn-cs"/>
              </a:rPr>
              <a:t>The main space-based sensor of the ESA programme is the SWE dedicated </a:t>
            </a:r>
            <a:r>
              <a:rPr lang="en-GB" sz="1200" b="1" kern="1200" dirty="0">
                <a:solidFill>
                  <a:schemeClr val="tx1"/>
                </a:solidFill>
                <a:effectLst/>
                <a:latin typeface="Calibri" pitchFamily="34" charset="0"/>
                <a:ea typeface="+mn-ea"/>
                <a:cs typeface="+mn-cs"/>
              </a:rPr>
              <a:t>satellite mission to L5.</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328001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base"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Calibri" pitchFamily="34" charset="0"/>
                <a:ea typeface="+mn-ea"/>
                <a:cs typeface="+mn-cs"/>
              </a:rPr>
              <a:t>Total benefits minus total costs </a:t>
            </a:r>
            <a:r>
              <a:rPr lang="en-GB" sz="1200" kern="1200" baseline="0" dirty="0">
                <a:solidFill>
                  <a:schemeClr val="tx1"/>
                </a:solidFill>
                <a:effectLst/>
                <a:latin typeface="Calibri" pitchFamily="34" charset="0"/>
                <a:ea typeface="+mn-ea"/>
                <a:cs typeface="+mn-cs"/>
              </a:rPr>
              <a:t> -&gt; </a:t>
            </a:r>
            <a:r>
              <a:rPr lang="en-GB" sz="1200" kern="1200" dirty="0">
                <a:solidFill>
                  <a:schemeClr val="tx1"/>
                </a:solidFill>
                <a:effectLst/>
                <a:latin typeface="Calibri" pitchFamily="34" charset="0"/>
                <a:ea typeface="+mn-ea"/>
                <a:cs typeface="+mn-cs"/>
              </a:rPr>
              <a:t>€3.1 billion - €529 million = €2.6 billion</a:t>
            </a:r>
          </a:p>
          <a:p>
            <a:pPr algn="just">
              <a:spcBef>
                <a:spcPts val="0"/>
              </a:spcBef>
              <a:spcAft>
                <a:spcPts val="600"/>
              </a:spcAft>
              <a:buFontTx/>
              <a:buNone/>
            </a:pPr>
            <a:endParaRPr lang="en-GB" sz="1200" baseline="0" noProof="0" dirty="0">
              <a:solidFill>
                <a:schemeClr val="tx1"/>
              </a:solidFill>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98643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bmk="">
                <a:ln>
                  <a:noFill/>
                </a:ln>
                <a:solidFill>
                  <a:schemeClr val="tx1"/>
                </a:solidFill>
                <a:effectLst/>
                <a:latin typeface="TheSansOsF SemiLight" charset="0"/>
                <a:ea typeface="Times New Roman" pitchFamily="18" charset="0"/>
                <a:cs typeface="MetaSerifOT-Book" charset="0"/>
              </a:rPr>
              <a:t>Do Nothing scenario</a:t>
            </a:r>
            <a:r>
              <a:rPr kumimoji="0" lang="en-GB" altLang="en-US" sz="1200" b="0" i="0" u="none" strike="noStrike" cap="none" normalizeH="0" baseline="0" dirty="0" bmk="">
                <a:ln>
                  <a:noFill/>
                </a:ln>
                <a:solidFill>
                  <a:schemeClr val="tx1"/>
                </a:solidFill>
                <a:effectLst/>
                <a:latin typeface="TheSansOsF SemiLight" charset="0"/>
                <a:ea typeface="Times New Roman" pitchFamily="18" charset="0"/>
                <a:cs typeface="MetaSerifOT-Book" charset="0"/>
              </a:rPr>
              <a:t>: ESA does not invest in any SWE dedicated space or ground infrastructure nor service implementation activity. SWE knowledge advancement and service implementation is based on third party initiatives, mostly U.S. NOAA systems and services.</a:t>
            </a:r>
            <a:endParaRPr kumimoji="0" lang="en-GB" altLang="en-US" sz="800" b="0" i="0" u="none" strike="noStrike" cap="none" normalizeH="0" baseline="0" dirty="0" bmk="">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TheSansOsF SemiLight" charset="0"/>
                <a:ea typeface="Times New Roman" pitchFamily="18" charset="0"/>
                <a:cs typeface="MetaSerifOT-Book" charset="0"/>
              </a:rPr>
              <a:t>The Do ESA Programme option </a:t>
            </a:r>
            <a:r>
              <a:rPr kumimoji="0" lang="en-GB" altLang="en-US" sz="1200" b="0" i="0" u="none" strike="noStrike" cap="none" normalizeH="0" baseline="0" dirty="0">
                <a:ln>
                  <a:noFill/>
                </a:ln>
                <a:solidFill>
                  <a:schemeClr val="tx1"/>
                </a:solidFill>
                <a:effectLst/>
                <a:latin typeface="TheSansOsF SemiLight" charset="0"/>
                <a:ea typeface="Times New Roman" pitchFamily="18" charset="0"/>
                <a:cs typeface="MetaSerifOT-Book" charset="0"/>
              </a:rPr>
              <a:t>encompasses ESA’s investments to deploy space based sensors, set-up SWE operational centres, coordinate existing European SWE dedicated expertise, and establish a long term data exchange agreement with the United States to guarantee access to NASA/NOAA L1 mission data. Deployment of the ESA Programme is expected to boost considerably the performances of SWE services and to provide a variety of tangible and intangible benefits to Europe.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en-US" sz="1200" b="0" i="0" u="none" strike="noStrike" cap="none" normalizeH="0" baseline="0" dirty="0">
              <a:ln>
                <a:noFill/>
              </a:ln>
              <a:solidFill>
                <a:schemeClr val="tx1"/>
              </a:solidFill>
              <a:effectLst/>
              <a:latin typeface="TheSansOsF SemiLight"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b="1" kern="1200" dirty="0">
                <a:solidFill>
                  <a:schemeClr val="tx1"/>
                </a:solidFill>
                <a:effectLst/>
                <a:latin typeface="Calibri" pitchFamily="34" charset="0"/>
                <a:ea typeface="+mn-ea"/>
                <a:cs typeface="+mn-cs"/>
              </a:rPr>
              <a:t>Power system operations </a:t>
            </a:r>
            <a:r>
              <a:rPr lang="en-GB" sz="1200" kern="1200" dirty="0">
                <a:solidFill>
                  <a:schemeClr val="tx1"/>
                </a:solidFill>
                <a:effectLst/>
                <a:latin typeface="Calibri" pitchFamily="34" charset="0"/>
                <a:ea typeface="+mn-ea"/>
                <a:cs typeface="+mn-cs"/>
              </a:rPr>
              <a:t>is the domain for which the ESA SWE services have the highest value added. Indeed, geomagnetic storms of all grades and intensities represent a severe threat to the power grid infrastructure and operations. ESA SWE services allow to reduce the impact on GDP, on mortality and morbidity, and on transformer damages, for a total of  €1,225 million of benefits.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en-US" sz="1200" b="0" i="0" u="none" strike="noStrike" kern="1200" cap="none" normalizeH="0" baseline="0" dirty="0">
              <a:ln>
                <a:noFill/>
              </a:ln>
              <a:solidFill>
                <a:schemeClr val="tx1"/>
              </a:solidFill>
              <a:effectLst/>
              <a:latin typeface="Calibri"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kern="1200" dirty="0">
                <a:solidFill>
                  <a:schemeClr val="tx1"/>
                </a:solidFill>
                <a:effectLst/>
                <a:latin typeface="Calibri" pitchFamily="34" charset="0"/>
                <a:ea typeface="+mn-ea"/>
                <a:cs typeface="+mn-cs"/>
              </a:rPr>
              <a:t>The </a:t>
            </a:r>
            <a:r>
              <a:rPr lang="en-GB" sz="1200" b="1" kern="1200" dirty="0">
                <a:solidFill>
                  <a:schemeClr val="tx1"/>
                </a:solidFill>
                <a:effectLst/>
                <a:latin typeface="Calibri" pitchFamily="34" charset="0"/>
                <a:ea typeface="+mn-ea"/>
                <a:cs typeface="+mn-cs"/>
              </a:rPr>
              <a:t>aviation sector </a:t>
            </a:r>
            <a:r>
              <a:rPr lang="en-GB" sz="1200" kern="1200" dirty="0">
                <a:solidFill>
                  <a:schemeClr val="tx1"/>
                </a:solidFill>
                <a:effectLst/>
                <a:latin typeface="Calibri" pitchFamily="34" charset="0"/>
                <a:ea typeface="+mn-ea"/>
                <a:cs typeface="+mn-cs"/>
              </a:rPr>
              <a:t>is also affected by a wide range of space weather drivers induced by geomagnetic storm and solar radiation storms. </a:t>
            </a:r>
          </a:p>
          <a:p>
            <a:pPr marL="0" marR="0" lvl="0" indent="0" algn="just" defTabSz="914400" rtl="0" eaLnBrk="0" fontAlgn="base" latinLnBrk="0" hangingPunct="0">
              <a:lnSpc>
                <a:spcPct val="100000"/>
              </a:lnSpc>
              <a:spcBef>
                <a:spcPct val="0"/>
              </a:spcBef>
              <a:spcAft>
                <a:spcPct val="0"/>
              </a:spcAft>
              <a:buClrTx/>
              <a:buSzTx/>
              <a:buFontTx/>
              <a:buNone/>
              <a:tabLst/>
            </a:pPr>
            <a:r>
              <a:rPr lang="en-GB" sz="1200" kern="1200" dirty="0">
                <a:solidFill>
                  <a:schemeClr val="tx1"/>
                </a:solidFill>
                <a:effectLst/>
                <a:latin typeface="Calibri" pitchFamily="34" charset="0"/>
                <a:ea typeface="+mn-ea"/>
                <a:cs typeface="+mn-cs"/>
              </a:rPr>
              <a:t>The benefit from the ESA SWE services derives from an increased certainty regarding on-going space weather phenomena. This increased certainty enables airline operators to reduce the delay time for grounded aircraft by 1/3, from an average of 3 hours to 2 hours.</a:t>
            </a:r>
            <a:endParaRPr kumimoji="0" lang="en-GB" altLang="en-US" sz="3600" b="0" i="0" u="none" strike="noStrike" cap="none" normalizeH="0" baseline="0" dirty="0">
              <a:ln>
                <a:noFill/>
              </a:ln>
              <a:solidFill>
                <a:schemeClr val="tx1"/>
              </a:solidFill>
              <a:effectLst/>
              <a:latin typeface="Arial" pitchFamily="34" charset="0"/>
              <a:cs typeface="Arial" pitchFamily="34" charset="0"/>
            </a:endParaRPr>
          </a:p>
          <a:p>
            <a:pPr algn="just">
              <a:spcBef>
                <a:spcPts val="0"/>
              </a:spcBef>
              <a:spcAft>
                <a:spcPts val="600"/>
              </a:spcAft>
              <a:buFontTx/>
              <a:buNone/>
            </a:pPr>
            <a:endParaRPr lang="en-GB" sz="1200" baseline="0" noProof="0" dirty="0">
              <a:solidFill>
                <a:schemeClr val="tx1"/>
              </a:solidFill>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301442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341517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noProof="0" dirty="0">
                <a:solidFill>
                  <a:srgbClr val="000000"/>
                </a:solidFill>
                <a:latin typeface="Georgia" pitchFamily="18" charset="0"/>
              </a:rPr>
              <a:t>The modelling here ignores the return interval of the events and assumes that extreme events occur in the given year with absolute certainty (i.e. 100% probability)</a:t>
            </a:r>
            <a:endParaRPr lang="en-GB" sz="1000" noProof="0" dirty="0">
              <a:solidFill>
                <a:srgbClr val="000000"/>
              </a:solidFill>
              <a:latin typeface="Georgia" pitchFamily="18" charset="0"/>
            </a:endParaRPr>
          </a:p>
          <a:p>
            <a:endParaRPr lang="en-GB" noProof="0" dirty="0"/>
          </a:p>
          <a:p>
            <a:r>
              <a:rPr lang="en-GB" sz="1200" kern="1200" noProof="0" dirty="0">
                <a:solidFill>
                  <a:schemeClr val="tx1"/>
                </a:solidFill>
                <a:effectLst/>
                <a:latin typeface="Calibri" pitchFamily="34" charset="0"/>
                <a:ea typeface="+mn-ea"/>
                <a:cs typeface="+mn-cs"/>
              </a:rPr>
              <a:t>2024 = year of service</a:t>
            </a:r>
            <a:r>
              <a:rPr lang="en-GB" sz="1200" kern="1200" baseline="0" noProof="0" dirty="0">
                <a:solidFill>
                  <a:schemeClr val="tx1"/>
                </a:solidFill>
                <a:effectLst/>
                <a:latin typeface="Calibri" pitchFamily="34" charset="0"/>
                <a:ea typeface="+mn-ea"/>
                <a:cs typeface="+mn-cs"/>
              </a:rPr>
              <a:t> operational</a:t>
            </a:r>
          </a:p>
          <a:p>
            <a:r>
              <a:rPr lang="en-GB" sz="1200" kern="1200" baseline="0" noProof="0" dirty="0">
                <a:solidFill>
                  <a:schemeClr val="tx1"/>
                </a:solidFill>
                <a:effectLst/>
                <a:latin typeface="Calibri" pitchFamily="34" charset="0"/>
                <a:ea typeface="+mn-ea"/>
                <a:cs typeface="+mn-cs"/>
              </a:rPr>
              <a:t>2032 = year of the end of the study</a:t>
            </a:r>
          </a:p>
          <a:p>
            <a:endParaRPr lang="en-GB" sz="1200" kern="1200" noProof="0" dirty="0">
              <a:solidFill>
                <a:schemeClr val="tx1"/>
              </a:solidFill>
              <a:effectLst/>
              <a:latin typeface="Calibri" pitchFamily="34" charset="0"/>
              <a:ea typeface="+mn-ea"/>
              <a:cs typeface="+mn-cs"/>
            </a:endParaRPr>
          </a:p>
          <a:p>
            <a:r>
              <a:rPr lang="en-GB" sz="1200" kern="1200" noProof="0" dirty="0">
                <a:solidFill>
                  <a:schemeClr val="tx1"/>
                </a:solidFill>
                <a:effectLst/>
                <a:latin typeface="Calibri" pitchFamily="34" charset="0"/>
                <a:ea typeface="+mn-ea"/>
                <a:cs typeface="+mn-cs"/>
              </a:rPr>
              <a:t>2023 is the estimated year for the launch of Space based measurement systems (i.e. L1 and L5 missions). This coincides with the end of SSA period 4 (2020-2023), whose funding will be discussed at 2019 Ministerial conference.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noProof="0" dirty="0">
                <a:solidFill>
                  <a:schemeClr val="tx1"/>
                </a:solidFill>
                <a:effectLst/>
                <a:latin typeface="Calibri" pitchFamily="34" charset="0"/>
                <a:ea typeface="+mn-ea"/>
                <a:cs typeface="+mn-cs"/>
              </a:rPr>
              <a:t>SWE space sensor are expected to have a 10 year operational life, therefore end of life should be in 2033. So this will be the endpoint of the time period analysed (full benefit of established SWE services)</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13898600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9.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28.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0.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fi-FI" noProof="0"/>
              <a:t>Muokkaa alaotsikon perustyyliä napsautt.</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fi-FI" noProof="0"/>
              <a:t>Muokkaa perustyyl. napsautt.</a:t>
            </a:r>
            <a:endParaRPr lang="en-GB" noProof="0" dirty="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4908007"/>
            <a:ext cx="6826666" cy="111519"/>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800" y="648000"/>
            <a:ext cx="8748000" cy="4004100"/>
          </a:xfrm>
          <a:prstGeom prst="rect">
            <a:avLst/>
          </a:prstGeom>
        </p:spPr>
        <p:txBody>
          <a:bodyPr/>
          <a:lstStyle>
            <a:lvl1pPr marL="0" marR="0" indent="0" algn="l" defTabSz="685800" rtl="0" eaLnBrk="1" fontAlgn="base" latinLnBrk="0" hangingPunct="1">
              <a:lnSpc>
                <a:spcPct val="119000"/>
              </a:lnSpc>
              <a:spcBef>
                <a:spcPct val="20000"/>
              </a:spcBef>
              <a:spcAft>
                <a:spcPct val="0"/>
              </a:spcAft>
              <a:buClr>
                <a:srgbClr val="0098DB"/>
              </a:buClr>
              <a:buSzTx/>
              <a:buFont typeface="Verdana" pitchFamily="34" charset="0"/>
              <a:buNone/>
              <a:tabLst/>
              <a:defRPr/>
            </a:lvl1pPr>
            <a:lvl2pPr marL="606029" marR="0" indent="0" algn="l" defTabSz="685800" rtl="0" eaLnBrk="1" fontAlgn="base" latinLnBrk="0" hangingPunct="1">
              <a:lnSpc>
                <a:spcPct val="119000"/>
              </a:lnSpc>
              <a:spcBef>
                <a:spcPct val="20000"/>
              </a:spcBef>
              <a:spcAft>
                <a:spcPct val="0"/>
              </a:spcAft>
              <a:buClr>
                <a:srgbClr val="0098DB"/>
              </a:buClr>
              <a:buSzTx/>
              <a:buFont typeface="+mj-lt"/>
              <a:buNone/>
              <a:tabLst/>
              <a:defRPr/>
            </a:lvl2pPr>
            <a:lvl3pPr marL="1054894" marR="0" indent="0" algn="l" defTabSz="685800" rtl="0" eaLnBrk="1" fontAlgn="base" latinLnBrk="0" hangingPunct="1">
              <a:lnSpc>
                <a:spcPct val="119000"/>
              </a:lnSpc>
              <a:spcBef>
                <a:spcPct val="20000"/>
              </a:spcBef>
              <a:spcAft>
                <a:spcPct val="0"/>
              </a:spcAft>
              <a:buClr>
                <a:srgbClr val="0098DB"/>
              </a:buClr>
              <a:buSzTx/>
              <a:buFont typeface="+mj-lt"/>
              <a:buNone/>
              <a:tabLst/>
              <a:defRPr/>
            </a:lvl3pPr>
            <a:lvl4pPr marL="1503760" marR="0" indent="0" algn="l" defTabSz="685800" rtl="0" eaLnBrk="1" fontAlgn="base" latinLnBrk="0" hangingPunct="1">
              <a:lnSpc>
                <a:spcPct val="119000"/>
              </a:lnSpc>
              <a:spcBef>
                <a:spcPct val="20000"/>
              </a:spcBef>
              <a:spcAft>
                <a:spcPct val="0"/>
              </a:spcAft>
              <a:buClr>
                <a:srgbClr val="0098DB"/>
              </a:buClr>
              <a:buSzTx/>
              <a:buFont typeface="+mj-lt"/>
              <a:buNone/>
              <a:tabLst/>
              <a:defRPr/>
            </a:lvl4pPr>
            <a:lvl5pPr marL="1952625" marR="0" indent="0" algn="l" defTabSz="685800" rtl="0" eaLnBrk="1" fontAlgn="base" latinLnBrk="0" hangingPunct="1">
              <a:lnSpc>
                <a:spcPct val="119000"/>
              </a:lnSpc>
              <a:spcBef>
                <a:spcPct val="20000"/>
              </a:spcBef>
              <a:spcAft>
                <a:spcPct val="0"/>
              </a:spcAft>
              <a:buClr>
                <a:srgbClr val="0098DB"/>
              </a:buClr>
              <a:buSzTx/>
              <a:buFont typeface="+mj-lt"/>
              <a:buNone/>
              <a:tabLst/>
              <a:defRPr/>
            </a:lvl5pPr>
          </a:lstStyle>
          <a:p>
            <a:pPr marL="0" marR="0" lvl="0" indent="0" algn="l" defTabSz="6858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200" b="0" i="0" u="none" strike="noStrike" kern="0" cap="none" spc="0" normalizeH="0" baseline="0" noProof="0" dirty="0">
                <a:ln>
                  <a:noFill/>
                </a:ln>
                <a:solidFill>
                  <a:srgbClr val="4D4F53"/>
                </a:solidFill>
                <a:effectLst/>
                <a:uLnTx/>
                <a:uFillTx/>
                <a:latin typeface="+mn-lt"/>
                <a:ea typeface="+mn-ea"/>
                <a:cs typeface="Verdana"/>
              </a:rPr>
              <a:t>Click to edit Master text styles</a:t>
            </a:r>
          </a:p>
          <a:p>
            <a:pPr marL="0" marR="0" lvl="1" indent="0" algn="l" defTabSz="6858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200" b="0" i="0" u="none" strike="noStrike" kern="0" cap="none" spc="0" normalizeH="0" baseline="0" noProof="0" dirty="0">
                <a:ln>
                  <a:noFill/>
                </a:ln>
                <a:solidFill>
                  <a:srgbClr val="4D4F53"/>
                </a:solidFill>
                <a:effectLst/>
                <a:uLnTx/>
                <a:uFillTx/>
                <a:latin typeface="+mn-lt"/>
                <a:ea typeface="+mn-ea"/>
                <a:cs typeface="Verdana"/>
              </a:rPr>
              <a:t>Second level</a:t>
            </a:r>
          </a:p>
          <a:p>
            <a:pPr marL="0" marR="0" lvl="2" indent="0" algn="l" defTabSz="6858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200" b="0" i="0" u="none" strike="noStrike" kern="0" cap="none" spc="0" normalizeH="0" baseline="0" noProof="0" dirty="0">
                <a:ln>
                  <a:noFill/>
                </a:ln>
                <a:solidFill>
                  <a:srgbClr val="4D4F53"/>
                </a:solidFill>
                <a:effectLst/>
                <a:uLnTx/>
                <a:uFillTx/>
                <a:latin typeface="+mn-lt"/>
                <a:ea typeface="+mn-ea"/>
                <a:cs typeface="Verdana"/>
              </a:rPr>
              <a:t>Third level</a:t>
            </a:r>
          </a:p>
          <a:p>
            <a:pPr marL="0" marR="0" lvl="3" indent="0" algn="l" defTabSz="6858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200" b="0" i="0" u="none" strike="noStrike" kern="0" cap="none" spc="0" normalizeH="0" baseline="0" noProof="0" dirty="0">
                <a:ln>
                  <a:noFill/>
                </a:ln>
                <a:solidFill>
                  <a:srgbClr val="4D4F53"/>
                </a:solidFill>
                <a:effectLst/>
                <a:uLnTx/>
                <a:uFillTx/>
                <a:latin typeface="+mn-lt"/>
                <a:ea typeface="+mn-ea"/>
                <a:cs typeface="Verdana"/>
              </a:rPr>
              <a:t>Fourth level</a:t>
            </a:r>
          </a:p>
          <a:p>
            <a:pPr marL="0" marR="0" lvl="4" indent="0" algn="l" defTabSz="6858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200" b="0" i="0" u="none" strike="noStrike" kern="0" cap="none" spc="0" normalizeH="0" baseline="0" noProof="0" dirty="0">
                <a:ln>
                  <a:noFill/>
                </a:ln>
                <a:solidFill>
                  <a:srgbClr val="4D4F53"/>
                </a:solidFill>
                <a:effectLst/>
                <a:uLnTx/>
                <a:uFillTx/>
                <a:latin typeface="+mn-lt"/>
                <a:ea typeface="+mn-ea"/>
                <a:cs typeface="Verdana"/>
              </a:rPr>
              <a:t>Fifth level</a:t>
            </a:r>
            <a:endParaRPr lang="en-GB" noProof="0" dirty="0"/>
          </a:p>
        </p:txBody>
      </p:sp>
    </p:spTree>
    <p:extLst>
      <p:ext uri="{BB962C8B-B14F-4D97-AF65-F5344CB8AC3E}">
        <p14:creationId xmlns:p14="http://schemas.microsoft.com/office/powerpoint/2010/main" val="134771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00" y="66196"/>
            <a:ext cx="7174800" cy="430887"/>
          </a:xfrm>
          <a:prstGeom prst="rect">
            <a:avLst/>
          </a:prstGeo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39097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GB" noProof="0"/>
          </a:p>
        </p:txBody>
      </p:sp>
      <p:sp>
        <p:nvSpPr>
          <p:cNvPr id="3" name="Content Placeholder 2"/>
          <p:cNvSpPr>
            <a:spLocks noGrp="1"/>
          </p:cNvSpPr>
          <p:nvPr>
            <p:ph idx="1"/>
          </p:nvPr>
        </p:nvSpPr>
        <p:spPr/>
        <p:txBody>
          <a:bodyPr/>
          <a:lstStyle>
            <a:lvl1pPr marL="0">
              <a:defRPr baseline="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noProof="0" dirty="0"/>
          </a:p>
        </p:txBody>
      </p:sp>
    </p:spTree>
    <p:extLst>
      <p:ext uri="{BB962C8B-B14F-4D97-AF65-F5344CB8AC3E}">
        <p14:creationId xmlns:p14="http://schemas.microsoft.com/office/powerpoint/2010/main" val="68768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fi-FI"/>
              <a:t>Muokkaa perustyyl. napsautt.</a:t>
            </a:r>
            <a:endParaRPr lang="en-GB" dirty="0"/>
          </a:p>
        </p:txBody>
      </p:sp>
    </p:spTree>
    <p:extLst>
      <p:ext uri="{BB962C8B-B14F-4D97-AF65-F5344CB8AC3E}">
        <p14:creationId xmlns:p14="http://schemas.microsoft.com/office/powerpoint/2010/main" val="211880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fi-FI" noProof="0"/>
              <a:t>Muokkaa perustyyl. napsautt.</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noProof="0"/>
              <a:t>Muokkaa tekstin perustyylejä</a:t>
            </a:r>
          </a:p>
        </p:txBody>
      </p:sp>
    </p:spTree>
    <p:extLst>
      <p:ext uri="{BB962C8B-B14F-4D97-AF65-F5344CB8AC3E}">
        <p14:creationId xmlns:p14="http://schemas.microsoft.com/office/powerpoint/2010/main" val="73045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perustyyl. napsautt.</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en-GB" noProof="0"/>
          </a:p>
        </p:txBody>
      </p:sp>
    </p:spTree>
    <p:extLst>
      <p:ext uri="{BB962C8B-B14F-4D97-AF65-F5344CB8AC3E}">
        <p14:creationId xmlns:p14="http://schemas.microsoft.com/office/powerpoint/2010/main" val="242964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en-GB" noProof="0" dirty="0"/>
          </a:p>
        </p:txBody>
      </p:sp>
      <p:sp>
        <p:nvSpPr>
          <p:cNvPr id="9" name="Title 1"/>
          <p:cNvSpPr>
            <a:spLocks noGrp="1"/>
          </p:cNvSpPr>
          <p:nvPr>
            <p:ph type="title"/>
          </p:nvPr>
        </p:nvSpPr>
        <p:spPr>
          <a:xfrm>
            <a:off x="143086" y="149150"/>
            <a:ext cx="7174846" cy="430887"/>
          </a:xfrm>
        </p:spPr>
        <p:txBody>
          <a:bodyPr/>
          <a:lstStyle/>
          <a:p>
            <a:r>
              <a:rPr lang="fi-FI" noProof="0"/>
              <a:t>Muokkaa perustyyl. napsautt.</a:t>
            </a:r>
            <a:endParaRPr lang="en-GB" noProof="0"/>
          </a:p>
        </p:txBody>
      </p:sp>
    </p:spTree>
    <p:extLst>
      <p:ext uri="{BB962C8B-B14F-4D97-AF65-F5344CB8AC3E}">
        <p14:creationId xmlns:p14="http://schemas.microsoft.com/office/powerpoint/2010/main" val="365580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noProof="0"/>
              <a:t>Muokkaa tekstin perustyylejä</a:t>
            </a:r>
          </a:p>
        </p:txBody>
      </p:sp>
      <p:sp>
        <p:nvSpPr>
          <p:cNvPr id="5" name="Title 1"/>
          <p:cNvSpPr>
            <a:spLocks noGrp="1"/>
          </p:cNvSpPr>
          <p:nvPr>
            <p:ph type="title"/>
          </p:nvPr>
        </p:nvSpPr>
        <p:spPr>
          <a:xfrm>
            <a:off x="143086" y="149150"/>
            <a:ext cx="7174846" cy="430887"/>
          </a:xfrm>
        </p:spPr>
        <p:txBody>
          <a:bodyPr/>
          <a:lstStyle/>
          <a:p>
            <a:r>
              <a:rPr lang="fi-FI" noProof="0"/>
              <a:t>Muokkaa perustyyl. napsautt.</a:t>
            </a:r>
            <a:endParaRPr lang="en-GB" noProof="0"/>
          </a:p>
        </p:txBody>
      </p:sp>
    </p:spTree>
    <p:extLst>
      <p:ext uri="{BB962C8B-B14F-4D97-AF65-F5344CB8AC3E}">
        <p14:creationId xmlns:p14="http://schemas.microsoft.com/office/powerpoint/2010/main" val="317532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fi-FI" noProof="0"/>
              <a:t>Muokkaa perustyyl. napsautt.</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noProof="0"/>
              <a:t>Muokkaa tekstin perustyylejä</a:t>
            </a:r>
          </a:p>
        </p:txBody>
      </p:sp>
    </p:spTree>
    <p:extLst>
      <p:ext uri="{BB962C8B-B14F-4D97-AF65-F5344CB8AC3E}">
        <p14:creationId xmlns:p14="http://schemas.microsoft.com/office/powerpoint/2010/main" val="372260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26" Type="http://schemas.openxmlformats.org/officeDocument/2006/relationships/image" Target="../media/image14.png"/><Relationship Id="rId39" Type="http://schemas.openxmlformats.org/officeDocument/2006/relationships/image" Target="../media/image27.png"/><Relationship Id="rId3" Type="http://schemas.openxmlformats.org/officeDocument/2006/relationships/slideLayout" Target="../slideLayouts/slideLayout3.xml"/><Relationship Id="rId21" Type="http://schemas.openxmlformats.org/officeDocument/2006/relationships/image" Target="../media/image9.png"/><Relationship Id="rId34" Type="http://schemas.openxmlformats.org/officeDocument/2006/relationships/image" Target="../media/image22.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3.png"/><Relationship Id="rId33" Type="http://schemas.openxmlformats.org/officeDocument/2006/relationships/image" Target="../media/image21.png"/><Relationship Id="rId38"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png"/><Relationship Id="rId5" Type="http://schemas.openxmlformats.org/officeDocument/2006/relationships/slideLayout" Target="../slideLayouts/slideLayout5.xml"/><Relationship Id="rId15" Type="http://schemas.openxmlformats.org/officeDocument/2006/relationships/image" Target="../media/image3.jpeg"/><Relationship Id="rId23" Type="http://schemas.openxmlformats.org/officeDocument/2006/relationships/image" Target="../media/image11.png"/><Relationship Id="rId28" Type="http://schemas.openxmlformats.org/officeDocument/2006/relationships/image" Target="../media/image16.png"/><Relationship Id="rId36" Type="http://schemas.openxmlformats.org/officeDocument/2006/relationships/image" Target="../media/image24.png"/><Relationship Id="rId10" Type="http://schemas.openxmlformats.org/officeDocument/2006/relationships/slideLayout" Target="../slideLayouts/slideLayout10.xml"/><Relationship Id="rId19" Type="http://schemas.openxmlformats.org/officeDocument/2006/relationships/image" Target="../media/image7.png"/><Relationship Id="rId31"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18.png"/><Relationship Id="rId35"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 name="Picture 1"/>
          <p:cNvPicPr>
            <a:picLocks noChangeAspect="1"/>
          </p:cNvPicPr>
          <p:nvPr userDrawn="1"/>
        </p:nvPicPr>
        <p:blipFill rotWithShape="1">
          <a:blip r:embed="rId13" cstate="print">
            <a:lum bright="70000" contrast="-70000"/>
            <a:extLst>
              <a:ext uri="{28A0092B-C50C-407E-A947-70E740481C1C}">
                <a14:useLocalDpi xmlns:a14="http://schemas.microsoft.com/office/drawing/2010/main"/>
              </a:ext>
            </a:extLst>
          </a:blip>
          <a:srcRect t="15517" b="24421"/>
          <a:stretch/>
        </p:blipFill>
        <p:spPr bwMode="auto">
          <a:xfrm>
            <a:off x="1" y="667978"/>
            <a:ext cx="9144000" cy="41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9" name="Text Box DG"/>
          <p:cNvSpPr txBox="1">
            <a:spLocks noChangeArrowheads="1"/>
          </p:cNvSpPr>
          <p:nvPr userDrawn="1"/>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fi-FI"/>
              <a:t>Muokkaa perustyyl. napsautt.</a:t>
            </a:r>
            <a:endParaRPr lang="en-GB" dirty="0"/>
          </a:p>
        </p:txBody>
      </p:sp>
      <p:pic>
        <p:nvPicPr>
          <p:cNvPr id="11" name="Picture 10"/>
          <p:cNvPicPr>
            <a:picLocks noChangeAspect="1"/>
          </p:cNvPicPr>
          <p:nvPr userDrawn="1"/>
        </p:nvPicPr>
        <p:blipFill rotWithShape="1">
          <a:blip r:embed="rId14"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userDrawn="1"/>
        </p:nvSpPr>
        <p:spPr bwMode="auto">
          <a:xfrm>
            <a:off x="165600" y="45756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800" noProof="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4480339" y="4580702"/>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800" noProof="1">
                <a:solidFill>
                  <a:schemeClr val="bg2"/>
                </a:solidFill>
              </a:rPr>
              <a:t>ESA | 01/01/2016 | Slide  </a:t>
            </a:r>
            <a:fld id="{71EAD4F2-866B-304A-9A50-FC7592816342}" type="slidenum">
              <a:rPr lang="en-GB" sz="800" noProof="1" smtClean="0">
                <a:solidFill>
                  <a:schemeClr val="bg2"/>
                </a:solidFill>
              </a:rPr>
              <a:pPr algn="r">
                <a:spcBef>
                  <a:spcPct val="50000"/>
                </a:spcBef>
              </a:pPr>
              <a:t>‹#›</a:t>
            </a:fld>
            <a:endParaRPr lang="en-GB" sz="800" noProof="1">
              <a:solidFill>
                <a:schemeClr val="bg2"/>
              </a:solidFill>
            </a:endParaRPr>
          </a:p>
        </p:txBody>
      </p:sp>
      <p:grpSp>
        <p:nvGrpSpPr>
          <p:cNvPr id="65" name="Group 64"/>
          <p:cNvGrpSpPr/>
          <p:nvPr userDrawn="1"/>
        </p:nvGrpSpPr>
        <p:grpSpPr>
          <a:xfrm>
            <a:off x="172269" y="4908007"/>
            <a:ext cx="6826666" cy="111519"/>
            <a:chOff x="172269" y="6621494"/>
            <a:chExt cx="6826666" cy="111519"/>
          </a:xfrm>
        </p:grpSpPr>
        <p:pic>
          <p:nvPicPr>
            <p:cNvPr id="66" name="Picture 65" descr="at.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 id="2147483950" r:id="rId10"/>
    <p:sldLayoutId id="2147483951" r:id="rId11"/>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532948" y="1285794"/>
            <a:ext cx="79724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GB" sz="3200" b="1" dirty="0">
                <a:solidFill>
                  <a:schemeClr val="bg1">
                    <a:lumMod val="95000"/>
                  </a:schemeClr>
                </a:solidFill>
                <a:latin typeface="Verdana"/>
                <a:ea typeface="+mj-ea"/>
                <a:cs typeface="Verdana"/>
              </a:rPr>
              <a:t>Report on the ESA Space-Weather Socio-Economic Study</a:t>
            </a:r>
          </a:p>
        </p:txBody>
      </p:sp>
      <p:sp>
        <p:nvSpPr>
          <p:cNvPr id="7" name="Text Box 24"/>
          <p:cNvSpPr txBox="1">
            <a:spLocks noChangeArrowheads="1"/>
          </p:cNvSpPr>
          <p:nvPr/>
        </p:nvSpPr>
        <p:spPr bwMode="auto">
          <a:xfrm>
            <a:off x="615600" y="2758206"/>
            <a:ext cx="2597955" cy="923330"/>
          </a:xfrm>
          <a:prstGeom prst="rect">
            <a:avLst/>
          </a:prstGeom>
          <a:noFill/>
          <a:ln>
            <a:noFill/>
          </a:ln>
          <a:effectLst/>
          <a:extLst/>
        </p:spPr>
        <p:txBody>
          <a:bodyPr wrap="none">
            <a:spAutoFit/>
          </a:bodyPr>
          <a:lstStyle/>
          <a:p>
            <a:pPr>
              <a:spcBef>
                <a:spcPts val="0"/>
              </a:spcBef>
            </a:pPr>
            <a:r>
              <a:rPr lang="en-GB" dirty="0">
                <a:solidFill>
                  <a:schemeClr val="bg1"/>
                </a:solidFill>
              </a:rPr>
              <a:t>Juha-Pekka Luntama</a:t>
            </a:r>
          </a:p>
          <a:p>
            <a:pPr>
              <a:spcBef>
                <a:spcPts val="0"/>
              </a:spcBef>
            </a:pPr>
            <a:r>
              <a:rPr lang="en-GB" dirty="0">
                <a:solidFill>
                  <a:schemeClr val="bg1"/>
                </a:solidFill>
              </a:rPr>
              <a:t>Nicolas Bobrinsky</a:t>
            </a:r>
          </a:p>
          <a:p>
            <a:pPr>
              <a:spcBef>
                <a:spcPts val="0"/>
              </a:spcBef>
            </a:pPr>
            <a:r>
              <a:rPr lang="en-GB" dirty="0">
                <a:solidFill>
                  <a:schemeClr val="bg1"/>
                </a:solidFill>
              </a:rPr>
              <a:t>Stefan Kraft</a:t>
            </a:r>
          </a:p>
        </p:txBody>
      </p:sp>
      <p:sp>
        <p:nvSpPr>
          <p:cNvPr id="8" name="Text Box 25"/>
          <p:cNvSpPr txBox="1">
            <a:spLocks noChangeArrowheads="1"/>
          </p:cNvSpPr>
          <p:nvPr/>
        </p:nvSpPr>
        <p:spPr bwMode="auto">
          <a:xfrm>
            <a:off x="615600" y="3755044"/>
            <a:ext cx="7721216" cy="646331"/>
          </a:xfrm>
          <a:prstGeom prst="rect">
            <a:avLst/>
          </a:prstGeom>
          <a:noFill/>
          <a:ln>
            <a:noFill/>
          </a:ln>
          <a:effectLst/>
          <a:extLst/>
        </p:spPr>
        <p:txBody>
          <a:bodyPr wrap="none">
            <a:spAutoFit/>
          </a:bodyPr>
          <a:lstStyle/>
          <a:p>
            <a:pPr>
              <a:spcBef>
                <a:spcPts val="0"/>
              </a:spcBef>
            </a:pPr>
            <a:r>
              <a:rPr lang="en-US" dirty="0">
                <a:solidFill>
                  <a:schemeClr val="bg1"/>
                </a:solidFill>
              </a:rPr>
              <a:t>L5 in Tandem with L1: Future Space-Weather Missions Workshop</a:t>
            </a:r>
          </a:p>
          <a:p>
            <a:pPr>
              <a:spcBef>
                <a:spcPts val="0"/>
              </a:spcBef>
            </a:pPr>
            <a:r>
              <a:rPr lang="en-GB" dirty="0">
                <a:solidFill>
                  <a:schemeClr val="bg1"/>
                </a:solidFill>
              </a:rPr>
              <a:t>6-9 March 2017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Study Objectives</a:t>
            </a:r>
          </a:p>
        </p:txBody>
      </p:sp>
      <p:sp>
        <p:nvSpPr>
          <p:cNvPr id="3" name="Content Placeholder 2"/>
          <p:cNvSpPr>
            <a:spLocks noGrp="1"/>
          </p:cNvSpPr>
          <p:nvPr>
            <p:ph idx="1"/>
          </p:nvPr>
        </p:nvSpPr>
        <p:spPr/>
        <p:txBody>
          <a:bodyPr>
            <a:noAutofit/>
          </a:bodyPr>
          <a:lstStyle/>
          <a:p>
            <a:pPr marL="257175" indent="-257175" algn="just">
              <a:lnSpc>
                <a:spcPct val="100000"/>
              </a:lnSpc>
              <a:spcBef>
                <a:spcPts val="1200"/>
              </a:spcBef>
              <a:spcAft>
                <a:spcPts val="450"/>
              </a:spcAft>
              <a:buFont typeface="Wingdings" panose="05000000000000000000" pitchFamily="2" charset="2"/>
              <a:buChar char="§"/>
            </a:pPr>
            <a:r>
              <a:rPr lang="en-GB" sz="1800" dirty="0">
                <a:solidFill>
                  <a:schemeClr val="tx1"/>
                </a:solidFill>
                <a:latin typeface="Gill Sans MT" panose="020B0502020104020203" pitchFamily="34" charset="0"/>
              </a:rPr>
              <a:t>An </a:t>
            </a:r>
            <a:r>
              <a:rPr lang="en-GB" sz="1800" i="1" dirty="0">
                <a:solidFill>
                  <a:srgbClr val="C00000"/>
                </a:solidFill>
                <a:latin typeface="Gill Sans MT" panose="020B0502020104020203" pitchFamily="34" charset="0"/>
              </a:rPr>
              <a:t>ex-ante study </a:t>
            </a:r>
            <a:r>
              <a:rPr lang="en-GB" sz="1800" dirty="0">
                <a:solidFill>
                  <a:schemeClr val="tx1"/>
                </a:solidFill>
                <a:latin typeface="Gill Sans MT" panose="020B0502020104020203" pitchFamily="34" charset="0"/>
              </a:rPr>
              <a:t>to assess the economic </a:t>
            </a:r>
            <a:r>
              <a:rPr lang="en-GB" sz="1800" i="1" dirty="0">
                <a:solidFill>
                  <a:srgbClr val="C00000"/>
                </a:solidFill>
                <a:latin typeface="Gill Sans MT" panose="020B0502020104020203" pitchFamily="34" charset="0"/>
              </a:rPr>
              <a:t>costs and benefits</a:t>
            </a:r>
            <a:r>
              <a:rPr lang="en-GB" sz="1800" dirty="0">
                <a:solidFill>
                  <a:schemeClr val="tx1"/>
                </a:solidFill>
                <a:latin typeface="Gill Sans MT" panose="020B0502020104020203" pitchFamily="34" charset="0"/>
              </a:rPr>
              <a:t> that could be realised from the implementation of ESA’s three segments under the Space Situational Awareness (SSA) programme:</a:t>
            </a:r>
            <a:r>
              <a:rPr lang="en-GB" sz="1500" dirty="0">
                <a:solidFill>
                  <a:schemeClr val="tx1"/>
                </a:solidFill>
                <a:latin typeface="Gill Sans MT" panose="020B0502020104020203" pitchFamily="34" charset="0"/>
              </a:rPr>
              <a:t> </a:t>
            </a:r>
            <a:r>
              <a:rPr lang="en-GB" sz="1800" dirty="0">
                <a:solidFill>
                  <a:schemeClr val="tx1"/>
                </a:solidFill>
                <a:latin typeface="Gill Sans MT" panose="020B0502020104020203" pitchFamily="34" charset="0"/>
              </a:rPr>
              <a:t>SWE, NEO, and SST.</a:t>
            </a:r>
          </a:p>
          <a:p>
            <a:pPr marL="257175" indent="-257175" algn="just">
              <a:lnSpc>
                <a:spcPct val="100000"/>
              </a:lnSpc>
              <a:spcBef>
                <a:spcPts val="1200"/>
              </a:spcBef>
              <a:spcAft>
                <a:spcPts val="450"/>
              </a:spcAft>
              <a:buFont typeface="Wingdings" panose="05000000000000000000" pitchFamily="2" charset="2"/>
              <a:buChar char="§"/>
            </a:pPr>
            <a:r>
              <a:rPr lang="en-GB" sz="1800" dirty="0">
                <a:solidFill>
                  <a:schemeClr val="tx1"/>
                </a:solidFill>
                <a:latin typeface="Gill Sans MT" panose="020B0502020104020203" pitchFamily="34" charset="0"/>
              </a:rPr>
              <a:t>The benefits of the ESA services were measured for sectors of interest (domains) by calculating how the planned ESA services will help </a:t>
            </a:r>
            <a:r>
              <a:rPr lang="en-GB" sz="1800" i="1" dirty="0">
                <a:solidFill>
                  <a:srgbClr val="C00000"/>
                </a:solidFill>
                <a:latin typeface="Gill Sans MT" panose="020B0502020104020203" pitchFamily="34" charset="0"/>
              </a:rPr>
              <a:t>mitigate adverse impacts</a:t>
            </a:r>
            <a:r>
              <a:rPr lang="en-GB" sz="1800" dirty="0">
                <a:solidFill>
                  <a:schemeClr val="tx1"/>
                </a:solidFill>
                <a:latin typeface="Gill Sans MT" panose="020B0502020104020203" pitchFamily="34" charset="0"/>
              </a:rPr>
              <a:t> of space weather events, near earth objects entering the atmosphere and space debris collisions. </a:t>
            </a:r>
          </a:p>
          <a:p>
            <a:pPr marL="257175" indent="-257175" algn="just">
              <a:lnSpc>
                <a:spcPct val="100000"/>
              </a:lnSpc>
              <a:spcBef>
                <a:spcPts val="1200"/>
              </a:spcBef>
              <a:spcAft>
                <a:spcPts val="450"/>
              </a:spcAft>
              <a:buFont typeface="Wingdings" panose="05000000000000000000" pitchFamily="2" charset="2"/>
              <a:buChar char="§"/>
            </a:pPr>
            <a:r>
              <a:rPr lang="en-GB" sz="1800" dirty="0">
                <a:solidFill>
                  <a:schemeClr val="tx1"/>
                </a:solidFill>
                <a:latin typeface="Gill Sans MT" panose="020B0502020104020203" pitchFamily="34" charset="0"/>
              </a:rPr>
              <a:t>The resulting avoided costs and additional revenues were considered alongside the estimated costs of launching and operating these programmes.</a:t>
            </a:r>
          </a:p>
        </p:txBody>
      </p:sp>
      <p:sp>
        <p:nvSpPr>
          <p:cNvPr id="8" name="Rectangle 7"/>
          <p:cNvSpPr/>
          <p:nvPr/>
        </p:nvSpPr>
        <p:spPr>
          <a:xfrm>
            <a:off x="5046455" y="4690763"/>
            <a:ext cx="2478975" cy="17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0258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3086" y="133761"/>
            <a:ext cx="7174846" cy="461665"/>
          </a:xfrm>
        </p:spPr>
        <p:txBody>
          <a:bodyPr/>
          <a:lstStyle/>
          <a:p>
            <a:r>
              <a:rPr lang="en-GB" sz="2400" i="1" dirty="0">
                <a:solidFill>
                  <a:schemeClr val="accent1"/>
                </a:solidFill>
                <a:latin typeface="Gill Sans MT" pitchFamily="34" charset="0"/>
              </a:rPr>
              <a:t>Assumptions of the CBA for the SWE segment</a:t>
            </a:r>
            <a:endParaRPr lang="en-GB" dirty="0"/>
          </a:p>
        </p:txBody>
      </p:sp>
      <p:sp>
        <p:nvSpPr>
          <p:cNvPr id="117763" name="Rectangle 3"/>
          <p:cNvSpPr>
            <a:spLocks noGrp="1" noChangeArrowheads="1"/>
          </p:cNvSpPr>
          <p:nvPr>
            <p:ph idx="1"/>
          </p:nvPr>
        </p:nvSpPr>
        <p:spPr/>
        <p:txBody>
          <a:bodyPr>
            <a:noAutofit/>
          </a:bodyPr>
          <a:lstStyle/>
          <a:p>
            <a:pPr indent="0"/>
            <a:r>
              <a:rPr lang="en-GB" sz="1800" b="1" dirty="0">
                <a:solidFill>
                  <a:schemeClr val="tx1"/>
                </a:solidFill>
                <a:latin typeface="Gill Sans MT" panose="020B0502020104020203" pitchFamily="34" charset="0"/>
              </a:rPr>
              <a:t>Do nothing scenario:</a:t>
            </a:r>
          </a:p>
          <a:p>
            <a:pPr marL="257175">
              <a:lnSpc>
                <a:spcPct val="100000"/>
              </a:lnSpc>
              <a:spcBef>
                <a:spcPts val="0"/>
              </a:spcBef>
              <a:buFont typeface="Wingdings" panose="05000000000000000000" pitchFamily="2" charset="2"/>
              <a:buChar char="Ø"/>
            </a:pPr>
            <a:r>
              <a:rPr lang="en-GB" sz="1800" dirty="0">
                <a:solidFill>
                  <a:schemeClr val="tx1"/>
                </a:solidFill>
                <a:latin typeface="Gill Sans MT" panose="020B0502020104020203" pitchFamily="34" charset="0"/>
              </a:rPr>
              <a:t>No investment to ESA SSA SWE system</a:t>
            </a:r>
          </a:p>
          <a:p>
            <a:pPr marL="257175">
              <a:lnSpc>
                <a:spcPct val="100000"/>
              </a:lnSpc>
              <a:buFont typeface="Wingdings" panose="05000000000000000000" pitchFamily="2" charset="2"/>
              <a:buChar char="Ø"/>
            </a:pPr>
            <a:r>
              <a:rPr lang="en-GB" sz="1800" dirty="0">
                <a:solidFill>
                  <a:schemeClr val="tx1"/>
                </a:solidFill>
                <a:latin typeface="Gill Sans MT" panose="020B0502020104020203" pitchFamily="34" charset="0"/>
              </a:rPr>
              <a:t>No substantial improvements over service status today</a:t>
            </a:r>
          </a:p>
          <a:p>
            <a:pPr marL="257175">
              <a:lnSpc>
                <a:spcPct val="100000"/>
              </a:lnSpc>
              <a:spcAft>
                <a:spcPts val="900"/>
              </a:spcAft>
              <a:buFont typeface="Wingdings" panose="05000000000000000000" pitchFamily="2" charset="2"/>
              <a:buChar char="Ø"/>
            </a:pPr>
            <a:r>
              <a:rPr lang="en-GB" sz="1800" dirty="0">
                <a:solidFill>
                  <a:schemeClr val="tx1"/>
                </a:solidFill>
                <a:latin typeface="Gill Sans MT" panose="020B0502020104020203" pitchFamily="34" charset="0"/>
              </a:rPr>
              <a:t>No coordinated development of measurement system</a:t>
            </a:r>
          </a:p>
          <a:p>
            <a:pPr indent="0"/>
            <a:r>
              <a:rPr lang="en-GB" sz="1800" b="1" dirty="0">
                <a:solidFill>
                  <a:schemeClr val="tx1"/>
                </a:solidFill>
                <a:latin typeface="Gill Sans MT" panose="020B0502020104020203" pitchFamily="34" charset="0"/>
              </a:rPr>
              <a:t>Do ESA SSA Programme:</a:t>
            </a:r>
          </a:p>
          <a:p>
            <a:pPr marL="257175">
              <a:lnSpc>
                <a:spcPct val="100000"/>
              </a:lnSpc>
              <a:spcBef>
                <a:spcPts val="0"/>
              </a:spcBef>
              <a:buFont typeface="Wingdings" panose="05000000000000000000" pitchFamily="2" charset="2"/>
              <a:buChar char="Ø"/>
            </a:pPr>
            <a:r>
              <a:rPr lang="en-GB" sz="1800" dirty="0">
                <a:solidFill>
                  <a:schemeClr val="tx1"/>
                </a:solidFill>
                <a:latin typeface="Gill Sans MT" panose="020B0502020104020203" pitchFamily="34" charset="0"/>
              </a:rPr>
              <a:t>Coordinated development and validation of end-to-end models and applications</a:t>
            </a:r>
          </a:p>
          <a:p>
            <a:pPr marL="257175">
              <a:lnSpc>
                <a:spcPct val="100000"/>
              </a:lnSpc>
              <a:buFont typeface="Wingdings" panose="05000000000000000000" pitchFamily="2" charset="2"/>
              <a:buChar char="Ø"/>
            </a:pPr>
            <a:r>
              <a:rPr lang="en-GB" sz="1800" dirty="0">
                <a:solidFill>
                  <a:schemeClr val="tx1"/>
                </a:solidFill>
                <a:latin typeface="Gill Sans MT" panose="020B0502020104020203" pitchFamily="34" charset="0"/>
              </a:rPr>
              <a:t>Improved SWE forecasting capability</a:t>
            </a:r>
          </a:p>
          <a:p>
            <a:pPr marL="257175">
              <a:lnSpc>
                <a:spcPct val="100000"/>
              </a:lnSpc>
              <a:buFont typeface="Wingdings" panose="05000000000000000000" pitchFamily="2" charset="2"/>
              <a:buChar char="Ø"/>
            </a:pPr>
            <a:r>
              <a:rPr lang="en-GB" sz="1800" dirty="0">
                <a:solidFill>
                  <a:schemeClr val="tx1"/>
                </a:solidFill>
                <a:latin typeface="Gill Sans MT" panose="020B0502020104020203" pitchFamily="34" charset="0"/>
              </a:rPr>
              <a:t>Ensured availability of the measurement data</a:t>
            </a:r>
          </a:p>
          <a:p>
            <a:pPr marL="257175">
              <a:lnSpc>
                <a:spcPct val="100000"/>
              </a:lnSpc>
              <a:buFont typeface="Wingdings" panose="05000000000000000000" pitchFamily="2" charset="2"/>
              <a:buChar char="Ø"/>
            </a:pPr>
            <a:r>
              <a:rPr lang="en-GB" sz="1800" dirty="0">
                <a:solidFill>
                  <a:schemeClr val="tx1"/>
                </a:solidFill>
                <a:latin typeface="Gill Sans MT" panose="020B0502020104020203" pitchFamily="34" charset="0"/>
              </a:rPr>
              <a:t>Development of new capability through international collaboration: </a:t>
            </a:r>
            <a:br>
              <a:rPr lang="en-GB" sz="1800" dirty="0">
                <a:solidFill>
                  <a:schemeClr val="tx1"/>
                </a:solidFill>
                <a:latin typeface="Gill Sans MT" panose="020B0502020104020203" pitchFamily="34" charset="0"/>
              </a:rPr>
            </a:br>
            <a:r>
              <a:rPr lang="en-GB" sz="1800" dirty="0">
                <a:solidFill>
                  <a:schemeClr val="tx1"/>
                </a:solidFill>
                <a:latin typeface="Gill Sans MT" panose="020B0502020104020203" pitchFamily="34" charset="0"/>
                <a:sym typeface="Wingdings" panose="05000000000000000000" pitchFamily="2" charset="2"/>
              </a:rPr>
              <a:t> </a:t>
            </a:r>
            <a:r>
              <a:rPr lang="en-GB" sz="1800" dirty="0">
                <a:solidFill>
                  <a:schemeClr val="tx1"/>
                </a:solidFill>
                <a:latin typeface="Gill Sans MT" panose="020B0502020104020203" pitchFamily="34" charset="0"/>
              </a:rPr>
              <a:t>combination of L1 and L5 data</a:t>
            </a:r>
          </a:p>
        </p:txBody>
      </p:sp>
      <p:sp>
        <p:nvSpPr>
          <p:cNvPr id="6" name="Rectangle 5"/>
          <p:cNvSpPr/>
          <p:nvPr/>
        </p:nvSpPr>
        <p:spPr>
          <a:xfrm>
            <a:off x="5046455" y="4690763"/>
            <a:ext cx="2478975" cy="17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8188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3086" y="133761"/>
            <a:ext cx="7174846" cy="461665"/>
          </a:xfrm>
        </p:spPr>
        <p:txBody>
          <a:bodyPr/>
          <a:lstStyle/>
          <a:p>
            <a:r>
              <a:rPr lang="en-US" sz="2400" i="1" dirty="0">
                <a:solidFill>
                  <a:schemeClr val="accent1"/>
                </a:solidFill>
                <a:latin typeface="Gill Sans MT" pitchFamily="34" charset="0"/>
              </a:rPr>
              <a:t>Results of the CBA for the SWE segment</a:t>
            </a:r>
            <a:endParaRPr lang="en-GB" dirty="0"/>
          </a:p>
        </p:txBody>
      </p:sp>
      <p:sp>
        <p:nvSpPr>
          <p:cNvPr id="3" name="Content Placeholder 2"/>
          <p:cNvSpPr>
            <a:spLocks noGrp="1"/>
          </p:cNvSpPr>
          <p:nvPr>
            <p:ph idx="1"/>
          </p:nvPr>
        </p:nvSpPr>
        <p:spPr/>
        <p:txBody>
          <a:bodyPr>
            <a:noAutofit/>
          </a:bodyPr>
          <a:lstStyle/>
          <a:p>
            <a:pPr marL="257175" indent="-257175" algn="just">
              <a:lnSpc>
                <a:spcPct val="100000"/>
              </a:lnSpc>
              <a:spcBef>
                <a:spcPts val="450"/>
              </a:spcBef>
              <a:spcAft>
                <a:spcPts val="450"/>
              </a:spcAft>
              <a:buFont typeface="Wingdings" panose="05000000000000000000" pitchFamily="2" charset="2"/>
              <a:buChar char="§"/>
            </a:pPr>
            <a:r>
              <a:rPr lang="en-GB" sz="1800" dirty="0">
                <a:solidFill>
                  <a:schemeClr val="tx1"/>
                </a:solidFill>
                <a:latin typeface="Gill Sans MT" panose="020B0502020104020203" pitchFamily="34" charset="0"/>
              </a:rPr>
              <a:t>The analysis covers the period from </a:t>
            </a:r>
            <a:r>
              <a:rPr lang="en-GB" sz="1800" i="1" dirty="0">
                <a:solidFill>
                  <a:srgbClr val="C00000"/>
                </a:solidFill>
                <a:latin typeface="Gill Sans MT" panose="020B0502020104020203" pitchFamily="34" charset="0"/>
              </a:rPr>
              <a:t>2017 to 2032</a:t>
            </a:r>
            <a:r>
              <a:rPr lang="en-GB" sz="1800" dirty="0">
                <a:solidFill>
                  <a:schemeClr val="tx1"/>
                </a:solidFill>
                <a:latin typeface="Gill Sans MT" panose="020B0502020104020203" pitchFamily="34" charset="0"/>
              </a:rPr>
              <a:t>. </a:t>
            </a:r>
          </a:p>
          <a:p>
            <a:pPr marL="257175" indent="-257175" algn="just">
              <a:lnSpc>
                <a:spcPct val="100000"/>
              </a:lnSpc>
              <a:spcBef>
                <a:spcPts val="450"/>
              </a:spcBef>
              <a:spcAft>
                <a:spcPts val="0"/>
              </a:spcAft>
              <a:buFont typeface="Wingdings" panose="05000000000000000000" pitchFamily="2" charset="2"/>
              <a:buChar char="§"/>
            </a:pPr>
            <a:r>
              <a:rPr lang="en-GB" sz="1800" dirty="0">
                <a:solidFill>
                  <a:schemeClr val="tx1"/>
                </a:solidFill>
                <a:latin typeface="Gill Sans MT" panose="020B0502020104020203" pitchFamily="34" charset="0"/>
              </a:rPr>
              <a:t>Results show that with a projected capital investment of €363 million and operational expenses of €166 million, the programme will generate economic benefits of €3.1 billion over the period 2017-2032. </a:t>
            </a:r>
          </a:p>
          <a:p>
            <a:pPr marL="719138" lvl="1" indent="-257175" algn="just">
              <a:lnSpc>
                <a:spcPct val="100000"/>
              </a:lnSpc>
              <a:spcBef>
                <a:spcPts val="0"/>
              </a:spcBef>
              <a:spcAft>
                <a:spcPts val="450"/>
              </a:spcAft>
              <a:buFont typeface="Wingdings" panose="05000000000000000000" pitchFamily="2" charset="2"/>
              <a:buChar char="Ø"/>
            </a:pPr>
            <a:r>
              <a:rPr lang="en-GB" sz="1800" dirty="0">
                <a:solidFill>
                  <a:schemeClr val="tx1"/>
                </a:solidFill>
                <a:latin typeface="Gill Sans MT" panose="020B0502020104020203" pitchFamily="34" charset="0"/>
              </a:rPr>
              <a:t>This means that </a:t>
            </a:r>
            <a:r>
              <a:rPr lang="en-GB" sz="1800" i="1" dirty="0">
                <a:solidFill>
                  <a:srgbClr val="C00000"/>
                </a:solidFill>
                <a:latin typeface="Gill Sans MT" panose="020B0502020104020203" pitchFamily="34" charset="0"/>
              </a:rPr>
              <a:t>ESA member states are facing a risk of cost of inaction towards Space Weather of €2.6 billion</a:t>
            </a:r>
            <a:r>
              <a:rPr lang="en-GB" sz="1800" dirty="0">
                <a:solidFill>
                  <a:schemeClr val="tx1"/>
                </a:solidFill>
                <a:latin typeface="Gill Sans MT" panose="020B0502020104020203" pitchFamily="34" charset="0"/>
              </a:rPr>
              <a:t>. </a:t>
            </a:r>
          </a:p>
          <a:p>
            <a:pPr marL="257175" indent="-257175" algn="just">
              <a:lnSpc>
                <a:spcPct val="100000"/>
              </a:lnSpc>
              <a:spcBef>
                <a:spcPts val="450"/>
              </a:spcBef>
              <a:spcAft>
                <a:spcPts val="0"/>
              </a:spcAft>
              <a:buFont typeface="Wingdings" panose="05000000000000000000" pitchFamily="2" charset="2"/>
              <a:buChar char="§"/>
            </a:pPr>
            <a:r>
              <a:rPr lang="en-GB" sz="1800" dirty="0">
                <a:solidFill>
                  <a:schemeClr val="tx1"/>
                </a:solidFill>
                <a:latin typeface="Gill Sans MT" panose="020B0502020104020203" pitchFamily="34" charset="0"/>
              </a:rPr>
              <a:t>The overall Cost Benefit Analysis for the Space Weather element of the ESA SSA programme shows a benefit to cost ratio of 6 over the 2016-2032 period. </a:t>
            </a:r>
          </a:p>
          <a:p>
            <a:pPr marL="719138" lvl="1" indent="-257175" algn="just">
              <a:lnSpc>
                <a:spcPct val="100000"/>
              </a:lnSpc>
              <a:spcBef>
                <a:spcPts val="0"/>
              </a:spcBef>
              <a:spcAft>
                <a:spcPts val="450"/>
              </a:spcAft>
              <a:buFont typeface="Wingdings" panose="05000000000000000000" pitchFamily="2" charset="2"/>
              <a:buChar char="Ø"/>
            </a:pPr>
            <a:r>
              <a:rPr lang="en-GB" sz="1800" dirty="0">
                <a:solidFill>
                  <a:schemeClr val="tx1"/>
                </a:solidFill>
                <a:latin typeface="Gill Sans MT" panose="020B0502020104020203" pitchFamily="34" charset="0"/>
              </a:rPr>
              <a:t>This means that </a:t>
            </a:r>
            <a:r>
              <a:rPr lang="en-GB" sz="1800" i="1" dirty="0">
                <a:solidFill>
                  <a:srgbClr val="C00000"/>
                </a:solidFill>
                <a:latin typeface="Gill Sans MT" panose="020B0502020104020203" pitchFamily="34" charset="0"/>
              </a:rPr>
              <a:t>for every euro invested in ESA’s Space Weather Programme, society will benefit from 6 euros in return</a:t>
            </a:r>
            <a:r>
              <a:rPr lang="en-GB" sz="1800" dirty="0">
                <a:solidFill>
                  <a:schemeClr val="tx1"/>
                </a:solidFill>
                <a:latin typeface="Gill Sans MT" panose="020B0502020104020203" pitchFamily="34" charset="0"/>
              </a:rPr>
              <a:t>. </a:t>
            </a:r>
          </a:p>
          <a:p>
            <a:pPr marL="257175" indent="-257175" algn="just">
              <a:lnSpc>
                <a:spcPct val="100000"/>
              </a:lnSpc>
              <a:spcBef>
                <a:spcPts val="450"/>
              </a:spcBef>
              <a:spcAft>
                <a:spcPts val="450"/>
              </a:spcAft>
              <a:buFont typeface="Wingdings" panose="05000000000000000000" pitchFamily="2" charset="2"/>
              <a:buChar char="§"/>
            </a:pPr>
            <a:endParaRPr lang="en-GB" sz="1650" dirty="0">
              <a:solidFill>
                <a:schemeClr val="tx1"/>
              </a:solidFill>
              <a:latin typeface="Gill Sans MT" panose="020B0502020104020203" pitchFamily="34" charset="0"/>
            </a:endParaRPr>
          </a:p>
        </p:txBody>
      </p:sp>
      <p:sp>
        <p:nvSpPr>
          <p:cNvPr id="8" name="Rectangle 7"/>
          <p:cNvSpPr/>
          <p:nvPr/>
        </p:nvSpPr>
        <p:spPr>
          <a:xfrm>
            <a:off x="5046455" y="4690763"/>
            <a:ext cx="2478975" cy="17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4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2003273"/>
              </p:ext>
            </p:extLst>
          </p:nvPr>
        </p:nvGraphicFramePr>
        <p:xfrm>
          <a:off x="963617" y="712882"/>
          <a:ext cx="6492886" cy="4065468"/>
        </p:xfrm>
        <a:graphic>
          <a:graphicData uri="http://schemas.openxmlformats.org/drawingml/2006/table">
            <a:tbl>
              <a:tblPr firstRow="1" firstCol="1" lastRow="1" bandRow="1"/>
              <a:tblGrid>
                <a:gridCol w="216036">
                  <a:extLst>
                    <a:ext uri="{9D8B030D-6E8A-4147-A177-3AD203B41FA5}">
                      <a16:colId xmlns:a16="http://schemas.microsoft.com/office/drawing/2014/main" val="20000"/>
                    </a:ext>
                  </a:extLst>
                </a:gridCol>
                <a:gridCol w="124895">
                  <a:extLst>
                    <a:ext uri="{9D8B030D-6E8A-4147-A177-3AD203B41FA5}">
                      <a16:colId xmlns:a16="http://schemas.microsoft.com/office/drawing/2014/main" val="20001"/>
                    </a:ext>
                  </a:extLst>
                </a:gridCol>
                <a:gridCol w="1813872">
                  <a:extLst>
                    <a:ext uri="{9D8B030D-6E8A-4147-A177-3AD203B41FA5}">
                      <a16:colId xmlns:a16="http://schemas.microsoft.com/office/drawing/2014/main" val="20002"/>
                    </a:ext>
                  </a:extLst>
                </a:gridCol>
                <a:gridCol w="95006">
                  <a:extLst>
                    <a:ext uri="{9D8B030D-6E8A-4147-A177-3AD203B41FA5}">
                      <a16:colId xmlns:a16="http://schemas.microsoft.com/office/drawing/2014/main" val="20003"/>
                    </a:ext>
                  </a:extLst>
                </a:gridCol>
                <a:gridCol w="1178914">
                  <a:extLst>
                    <a:ext uri="{9D8B030D-6E8A-4147-A177-3AD203B41FA5}">
                      <a16:colId xmlns:a16="http://schemas.microsoft.com/office/drawing/2014/main" val="20004"/>
                    </a:ext>
                  </a:extLst>
                </a:gridCol>
                <a:gridCol w="1583981">
                  <a:extLst>
                    <a:ext uri="{9D8B030D-6E8A-4147-A177-3AD203B41FA5}">
                      <a16:colId xmlns:a16="http://schemas.microsoft.com/office/drawing/2014/main" val="20005"/>
                    </a:ext>
                  </a:extLst>
                </a:gridCol>
                <a:gridCol w="1480182">
                  <a:extLst>
                    <a:ext uri="{9D8B030D-6E8A-4147-A177-3AD203B41FA5}">
                      <a16:colId xmlns:a16="http://schemas.microsoft.com/office/drawing/2014/main" val="20006"/>
                    </a:ext>
                  </a:extLst>
                </a:gridCol>
              </a:tblGrid>
              <a:tr h="457200">
                <a:tc gridSpan="3">
                  <a:txBody>
                    <a:bodyPr/>
                    <a:lstStyle/>
                    <a:p>
                      <a:pPr algn="l">
                        <a:lnSpc>
                          <a:spcPct val="100000"/>
                        </a:lnSpc>
                        <a:spcBef>
                          <a:spcPts val="200"/>
                        </a:spcBef>
                        <a:spcAft>
                          <a:spcPts val="200"/>
                        </a:spcAft>
                      </a:pPr>
                      <a:r>
                        <a:rPr lang="en-GB" sz="1500" kern="1200" dirty="0">
                          <a:solidFill>
                            <a:srgbClr val="1F497D"/>
                          </a:solidFill>
                          <a:effectLst/>
                          <a:latin typeface="Gill Sans MT" panose="020B0502020104020203" pitchFamily="34" charset="0"/>
                          <a:ea typeface="Times New Roman"/>
                          <a:cs typeface="Arial"/>
                        </a:rPr>
                        <a:t>Cost/Benefit</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r">
                        <a:lnSpc>
                          <a:spcPct val="100000"/>
                        </a:lnSpc>
                        <a:spcBef>
                          <a:spcPts val="200"/>
                        </a:spcBef>
                        <a:spcAft>
                          <a:spcPts val="200"/>
                        </a:spcAft>
                      </a:pPr>
                      <a:r>
                        <a:rPr lang="en-GB" sz="1500" kern="1200" dirty="0">
                          <a:solidFill>
                            <a:srgbClr val="1F497D"/>
                          </a:solidFill>
                          <a:effectLst/>
                          <a:latin typeface="Gill Sans MT" panose="020B0502020104020203" pitchFamily="34" charset="0"/>
                          <a:ea typeface="Times New Roman"/>
                          <a:cs typeface="Arial"/>
                        </a:rPr>
                        <a:t>Do nothing scenario</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pPr algn="r">
                        <a:lnSpc>
                          <a:spcPts val="1300"/>
                        </a:lnSpc>
                        <a:spcBef>
                          <a:spcPts val="300"/>
                        </a:spcBef>
                        <a:spcAft>
                          <a:spcPts val="300"/>
                        </a:spcAft>
                      </a:pPr>
                      <a:endParaRPr lang="en-GB" sz="2000">
                        <a:effectLst/>
                        <a:latin typeface="Gill Sans MT" panose="020B0502020104020203" pitchFamily="34" charset="0"/>
                        <a:ea typeface="Times New Roman"/>
                        <a:cs typeface="Times New Roman"/>
                      </a:endParaRP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1F497D"/>
                          </a:solidFill>
                          <a:effectLst/>
                          <a:latin typeface="Gill Sans MT" panose="020B0502020104020203" pitchFamily="34" charset="0"/>
                          <a:ea typeface="Times New Roman"/>
                          <a:cs typeface="Arial"/>
                        </a:rPr>
                        <a:t>Do ESA scenario</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1F497D"/>
                          </a:solidFill>
                          <a:effectLst/>
                          <a:latin typeface="Gill Sans MT" panose="020B0502020104020203" pitchFamily="34" charset="0"/>
                          <a:ea typeface="Times New Roman"/>
                          <a:cs typeface="Arial"/>
                        </a:rPr>
                        <a:t>Value added of ESA services</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284250">
                <a:tc gridSpan="7">
                  <a:txBody>
                    <a:bodyPr/>
                    <a:lstStyle/>
                    <a:p>
                      <a:pPr algn="l">
                        <a:lnSpc>
                          <a:spcPct val="100000"/>
                        </a:lnSpc>
                        <a:spcBef>
                          <a:spcPts val="200"/>
                        </a:spcBef>
                        <a:spcAft>
                          <a:spcPts val="200"/>
                        </a:spcAft>
                      </a:pPr>
                      <a:r>
                        <a:rPr lang="en-GB" sz="1500" b="1" i="1" kern="1200" dirty="0">
                          <a:solidFill>
                            <a:srgbClr val="000000"/>
                          </a:solidFill>
                          <a:effectLst/>
                          <a:latin typeface="Gill Sans MT" panose="020B0502020104020203" pitchFamily="34" charset="0"/>
                          <a:ea typeface="Times New Roman"/>
                          <a:cs typeface="Arial"/>
                        </a:rPr>
                        <a:t>User domain benefits</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275671">
                <a:tc>
                  <a:txBody>
                    <a:bodyPr/>
                    <a:lstStyle/>
                    <a:p>
                      <a:pPr algn="l">
                        <a:lnSpc>
                          <a:spcPct val="100000"/>
                        </a:lnSpc>
                        <a:spcBef>
                          <a:spcPts val="200"/>
                        </a:spcBef>
                        <a:spcAft>
                          <a:spcPts val="200"/>
                        </a:spcAft>
                      </a:pPr>
                      <a:endParaRPr lang="en-GB" sz="1500">
                        <a:effectLst/>
                        <a:latin typeface="Gill Sans MT" panose="020B0502020104020203" pitchFamily="34" charset="0"/>
                        <a:ea typeface="Calibri"/>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gridSpan="3">
                  <a:txBody>
                    <a:bodyPr/>
                    <a:lstStyle/>
                    <a:p>
                      <a:pPr algn="l">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Satellite operations</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€293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 €267 M</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€26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extLst>
                  <a:ext uri="{0D108BD9-81ED-4DB2-BD59-A6C34878D82A}">
                    <a16:rowId xmlns:a16="http://schemas.microsoft.com/office/drawing/2014/main" val="10002"/>
                  </a:ext>
                </a:extLst>
              </a:tr>
              <a:tr h="252788">
                <a:tc>
                  <a:txBody>
                    <a:bodyPr/>
                    <a:lstStyle/>
                    <a:p>
                      <a:pPr algn="l">
                        <a:lnSpc>
                          <a:spcPct val="100000"/>
                        </a:lnSpc>
                        <a:spcBef>
                          <a:spcPts val="200"/>
                        </a:spcBef>
                        <a:spcAft>
                          <a:spcPts val="200"/>
                        </a:spcAft>
                      </a:pPr>
                      <a:endParaRPr lang="en-GB" sz="1500">
                        <a:effectLst/>
                        <a:latin typeface="Gill Sans MT" panose="020B0502020104020203" pitchFamily="34" charset="0"/>
                        <a:ea typeface="Calibri"/>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gridSpan="3">
                  <a:txBody>
                    <a:bodyPr/>
                    <a:lstStyle/>
                    <a:p>
                      <a:pPr algn="l">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Launch operations </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€0.3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€0.1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€0.2 M</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extLst>
                  <a:ext uri="{0D108BD9-81ED-4DB2-BD59-A6C34878D82A}">
                    <a16:rowId xmlns:a16="http://schemas.microsoft.com/office/drawing/2014/main" val="10003"/>
                  </a:ext>
                </a:extLst>
              </a:tr>
              <a:tr h="278177">
                <a:tc>
                  <a:txBody>
                    <a:bodyPr/>
                    <a:lstStyle/>
                    <a:p>
                      <a:pPr algn="l">
                        <a:lnSpc>
                          <a:spcPct val="100000"/>
                        </a:lnSpc>
                        <a:spcBef>
                          <a:spcPts val="200"/>
                        </a:spcBef>
                        <a:spcAft>
                          <a:spcPts val="200"/>
                        </a:spcAft>
                      </a:pPr>
                      <a:endParaRPr lang="en-GB" sz="1500">
                        <a:effectLst/>
                        <a:latin typeface="Gill Sans MT" panose="020B0502020104020203" pitchFamily="34" charset="0"/>
                        <a:ea typeface="Calibri"/>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gridSpan="3">
                  <a:txBody>
                    <a:bodyPr/>
                    <a:lstStyle/>
                    <a:p>
                      <a:pPr algn="l">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Resource exploitation</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€327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€135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€192 M</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extLst>
                  <a:ext uri="{0D108BD9-81ED-4DB2-BD59-A6C34878D82A}">
                    <a16:rowId xmlns:a16="http://schemas.microsoft.com/office/drawing/2014/main" val="10004"/>
                  </a:ext>
                </a:extLst>
              </a:tr>
              <a:tr h="285956">
                <a:tc>
                  <a:txBody>
                    <a:bodyPr/>
                    <a:lstStyle/>
                    <a:p>
                      <a:pPr algn="l">
                        <a:lnSpc>
                          <a:spcPct val="100000"/>
                        </a:lnSpc>
                        <a:spcBef>
                          <a:spcPts val="200"/>
                        </a:spcBef>
                        <a:spcAft>
                          <a:spcPts val="200"/>
                        </a:spcAft>
                      </a:pPr>
                      <a:endParaRPr lang="en-GB" sz="1500">
                        <a:effectLst/>
                        <a:latin typeface="Gill Sans MT" panose="020B0502020104020203" pitchFamily="34" charset="0"/>
                        <a:ea typeface="Calibri"/>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gridSpan="3">
                  <a:txBody>
                    <a:bodyPr/>
                    <a:lstStyle/>
                    <a:p>
                      <a:pPr algn="l">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Power grids operations</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 €5,771 M</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€4,546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€1,225 M</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extLst>
                  <a:ext uri="{0D108BD9-81ED-4DB2-BD59-A6C34878D82A}">
                    <a16:rowId xmlns:a16="http://schemas.microsoft.com/office/drawing/2014/main" val="10005"/>
                  </a:ext>
                </a:extLst>
              </a:tr>
              <a:tr h="254183">
                <a:tc>
                  <a:txBody>
                    <a:bodyPr/>
                    <a:lstStyle/>
                    <a:p>
                      <a:pPr algn="l">
                        <a:lnSpc>
                          <a:spcPct val="100000"/>
                        </a:lnSpc>
                        <a:spcBef>
                          <a:spcPts val="200"/>
                        </a:spcBef>
                        <a:spcAft>
                          <a:spcPts val="200"/>
                        </a:spcAft>
                      </a:pPr>
                      <a:endParaRPr lang="en-GB" sz="1500">
                        <a:effectLst/>
                        <a:latin typeface="Gill Sans MT" panose="020B0502020104020203" pitchFamily="34" charset="0"/>
                        <a:ea typeface="Calibri"/>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gridSpan="3">
                  <a:txBody>
                    <a:bodyPr/>
                    <a:lstStyle/>
                    <a:p>
                      <a:pPr algn="l">
                        <a:lnSpc>
                          <a:spcPct val="100000"/>
                        </a:lnSpc>
                        <a:spcBef>
                          <a:spcPts val="200"/>
                        </a:spcBef>
                        <a:spcAft>
                          <a:spcPts val="200"/>
                        </a:spcAft>
                        <a:tabLst>
                          <a:tab pos="457200" algn="l"/>
                        </a:tabLst>
                      </a:pPr>
                      <a:r>
                        <a:rPr lang="en-GB" sz="1500">
                          <a:effectLst/>
                          <a:latin typeface="Gill Sans MT" panose="020B0502020104020203" pitchFamily="34" charset="0"/>
                          <a:ea typeface="Times New Roman"/>
                          <a:cs typeface="Arial"/>
                        </a:rPr>
                        <a:t>Aviation</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 €3,312 M</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€3,066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€246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extLst>
                  <a:ext uri="{0D108BD9-81ED-4DB2-BD59-A6C34878D82A}">
                    <a16:rowId xmlns:a16="http://schemas.microsoft.com/office/drawing/2014/main" val="10006"/>
                  </a:ext>
                </a:extLst>
              </a:tr>
              <a:tr h="280611">
                <a:tc>
                  <a:txBody>
                    <a:bodyPr/>
                    <a:lstStyle/>
                    <a:p>
                      <a:pPr algn="l">
                        <a:lnSpc>
                          <a:spcPct val="100000"/>
                        </a:lnSpc>
                        <a:spcBef>
                          <a:spcPts val="200"/>
                        </a:spcBef>
                        <a:spcAft>
                          <a:spcPts val="200"/>
                        </a:spcAft>
                      </a:pPr>
                      <a:endParaRPr lang="en-GB" sz="1500">
                        <a:effectLst/>
                        <a:latin typeface="Gill Sans MT" panose="020B0502020104020203" pitchFamily="34" charset="0"/>
                        <a:ea typeface="Calibri"/>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gridSpan="3">
                  <a:txBody>
                    <a:bodyPr/>
                    <a:lstStyle/>
                    <a:p>
                      <a:pPr algn="l">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Logistic/Road transport</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 €3,432 M</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€2,888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€544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extLst>
                  <a:ext uri="{0D108BD9-81ED-4DB2-BD59-A6C34878D82A}">
                    <a16:rowId xmlns:a16="http://schemas.microsoft.com/office/drawing/2014/main" val="10007"/>
                  </a:ext>
                </a:extLst>
              </a:tr>
              <a:tr h="277736">
                <a:tc gridSpan="7">
                  <a:txBody>
                    <a:bodyPr/>
                    <a:lstStyle/>
                    <a:p>
                      <a:pPr algn="l">
                        <a:lnSpc>
                          <a:spcPct val="100000"/>
                        </a:lnSpc>
                        <a:spcBef>
                          <a:spcPts val="200"/>
                        </a:spcBef>
                        <a:spcAft>
                          <a:spcPts val="200"/>
                        </a:spcAft>
                      </a:pPr>
                      <a:r>
                        <a:rPr lang="en-GB" sz="1500" b="1" i="1" kern="1200" dirty="0">
                          <a:solidFill>
                            <a:srgbClr val="000000"/>
                          </a:solidFill>
                          <a:effectLst/>
                          <a:latin typeface="Gill Sans MT" panose="020B0502020104020203" pitchFamily="34" charset="0"/>
                          <a:ea typeface="Times New Roman"/>
                          <a:cs typeface="Arial"/>
                        </a:rPr>
                        <a:t>Investment benefits</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r h="251957">
                <a:tc gridSpan="2">
                  <a:txBody>
                    <a:bodyPr/>
                    <a:lstStyle/>
                    <a:p>
                      <a:pPr algn="l">
                        <a:lnSpc>
                          <a:spcPct val="100000"/>
                        </a:lnSpc>
                        <a:spcBef>
                          <a:spcPts val="200"/>
                        </a:spcBef>
                        <a:spcAft>
                          <a:spcPts val="200"/>
                        </a:spcAft>
                      </a:pPr>
                      <a:endParaRPr lang="en-GB" sz="1500">
                        <a:effectLst/>
                        <a:latin typeface="Gill Sans MT" panose="020B0502020104020203" pitchFamily="34" charset="0"/>
                        <a:ea typeface="Calibri"/>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gridSpan="2">
                  <a:txBody>
                    <a:bodyPr/>
                    <a:lstStyle/>
                    <a:p>
                      <a:pPr algn="l">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GDP impact</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None</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€952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€952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extLst>
                  <a:ext uri="{0D108BD9-81ED-4DB2-BD59-A6C34878D82A}">
                    <a16:rowId xmlns:a16="http://schemas.microsoft.com/office/drawing/2014/main" val="10009"/>
                  </a:ext>
                </a:extLst>
              </a:tr>
              <a:tr h="285863">
                <a:tc gridSpan="4">
                  <a:txBody>
                    <a:bodyPr/>
                    <a:lstStyle/>
                    <a:p>
                      <a:pPr algn="l">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Times New Roman"/>
                          <a:cs typeface="Arial"/>
                        </a:rPr>
                        <a:t>Total Benefits (b)</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Calibri"/>
                          <a:cs typeface="Arial"/>
                        </a:rPr>
                        <a:t>- €13,135 M</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-€9,950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algn="r">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Times New Roman"/>
                          <a:cs typeface="Arial"/>
                        </a:rPr>
                        <a:t>€3,185 M</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extLst>
                  <a:ext uri="{0D108BD9-81ED-4DB2-BD59-A6C34878D82A}">
                    <a16:rowId xmlns:a16="http://schemas.microsoft.com/office/drawing/2014/main" val="10010"/>
                  </a:ext>
                </a:extLst>
              </a:tr>
              <a:tr h="285956">
                <a:tc gridSpan="4">
                  <a:txBody>
                    <a:bodyPr/>
                    <a:lstStyle/>
                    <a:p>
                      <a:pPr algn="l">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Times New Roman"/>
                          <a:cs typeface="Arial"/>
                        </a:rPr>
                        <a:t>Programme Costs (c)</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a:solidFill>
                            <a:srgbClr val="000000"/>
                          </a:solidFill>
                          <a:effectLst/>
                          <a:latin typeface="Gill Sans MT" panose="020B0502020104020203" pitchFamily="34" charset="0"/>
                          <a:ea typeface="Times New Roman"/>
                          <a:cs typeface="Arial"/>
                        </a:rPr>
                        <a:t>None</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€529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Times New Roman"/>
                          <a:cs typeface="Arial"/>
                        </a:rPr>
                        <a:t>- €529 M</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dot"/>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1"/>
                  </a:ext>
                </a:extLst>
              </a:tr>
              <a:tr h="285334">
                <a:tc gridSpan="4">
                  <a:txBody>
                    <a:bodyPr/>
                    <a:lstStyle/>
                    <a:p>
                      <a:pPr algn="l">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Times New Roman"/>
                          <a:cs typeface="Arial"/>
                        </a:rPr>
                        <a:t>Total Net Benefits</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€13,135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kern="1200" dirty="0">
                          <a:solidFill>
                            <a:srgbClr val="000000"/>
                          </a:solidFill>
                          <a:effectLst/>
                          <a:latin typeface="Gill Sans MT" panose="020B0502020104020203" pitchFamily="34" charset="0"/>
                          <a:ea typeface="Times New Roman"/>
                          <a:cs typeface="Arial"/>
                        </a:rPr>
                        <a:t>- €10,479 M</a:t>
                      </a:r>
                      <a:endParaRPr lang="en-GB" sz="1500"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Times New Roman"/>
                          <a:cs typeface="Arial"/>
                        </a:rPr>
                        <a:t>€ 2,656 M</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2"/>
                  </a:ext>
                </a:extLst>
              </a:tr>
              <a:tr h="309786">
                <a:tc gridSpan="4">
                  <a:txBody>
                    <a:bodyPr/>
                    <a:lstStyle/>
                    <a:p>
                      <a:pPr algn="l">
                        <a:lnSpc>
                          <a:spcPct val="100000"/>
                        </a:lnSpc>
                        <a:spcBef>
                          <a:spcPts val="200"/>
                        </a:spcBef>
                        <a:spcAft>
                          <a:spcPts val="200"/>
                        </a:spcAft>
                      </a:pPr>
                      <a:r>
                        <a:rPr lang="en-GB" sz="1500" kern="1200">
                          <a:solidFill>
                            <a:srgbClr val="1F497D"/>
                          </a:solidFill>
                          <a:effectLst/>
                          <a:latin typeface="Gill Sans MT" panose="020B0502020104020203" pitchFamily="34" charset="0"/>
                          <a:ea typeface="Calibri"/>
                          <a:cs typeface="Arial"/>
                        </a:rPr>
                        <a:t> </a:t>
                      </a:r>
                      <a:endParaRPr lang="en-GB" sz="150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r">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Calibri"/>
                          <a:cs typeface="Arial"/>
                        </a:rPr>
                        <a:t>Benefit / Cost ratio (b/c)</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GB"/>
                    </a:p>
                  </a:txBody>
                  <a:tcPr/>
                </a:tc>
                <a:tc>
                  <a:txBody>
                    <a:bodyPr/>
                    <a:lstStyle/>
                    <a:p>
                      <a:pPr algn="r">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Calibri"/>
                          <a:cs typeface="Arial"/>
                        </a:rPr>
                        <a:t>6</a:t>
                      </a:r>
                      <a:endParaRPr lang="en-GB" sz="1500" b="1" dirty="0">
                        <a:effectLst/>
                        <a:latin typeface="Gill Sans MT" panose="020B0502020104020203" pitchFamily="34" charset="0"/>
                        <a:ea typeface="Times New Roman"/>
                        <a:cs typeface="Times New Roman"/>
                      </a:endParaRPr>
                    </a:p>
                  </a:txBody>
                  <a:tcPr marL="51435" marR="51435"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Rectangle 1"/>
          <p:cNvSpPr>
            <a:spLocks noChangeArrowheads="1"/>
          </p:cNvSpPr>
          <p:nvPr/>
        </p:nvSpPr>
        <p:spPr bwMode="auto">
          <a:xfrm>
            <a:off x="2709863" y="1189950"/>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br>
              <a:rPr lang="en-GB" altLang="en-US" sz="1350">
                <a:latin typeface="Arial" pitchFamily="34" charset="0"/>
                <a:cs typeface="Arial" pitchFamily="34" charset="0"/>
              </a:rPr>
            </a:br>
            <a:endParaRPr lang="en-GB" altLang="en-US" sz="1350">
              <a:latin typeface="Arial" pitchFamily="34" charset="0"/>
              <a:cs typeface="Arial" pitchFamily="34" charset="0"/>
            </a:endParaRPr>
          </a:p>
        </p:txBody>
      </p:sp>
      <p:sp>
        <p:nvSpPr>
          <p:cNvPr id="8" name="Rectangle 2"/>
          <p:cNvSpPr txBox="1">
            <a:spLocks noChangeArrowheads="1"/>
          </p:cNvSpPr>
          <p:nvPr/>
        </p:nvSpPr>
        <p:spPr>
          <a:xfrm>
            <a:off x="1251000" y="166837"/>
            <a:ext cx="5381100" cy="392415"/>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endParaRPr lang="en-US" sz="2100" i="1" kern="0" dirty="0">
              <a:solidFill>
                <a:schemeClr val="accent1"/>
              </a:solidFill>
              <a:latin typeface="Gill Sans MT" pitchFamily="34" charset="0"/>
            </a:endParaRPr>
          </a:p>
        </p:txBody>
      </p:sp>
      <p:sp>
        <p:nvSpPr>
          <p:cNvPr id="2" name="Otsikko 1"/>
          <p:cNvSpPr>
            <a:spLocks noGrp="1"/>
          </p:cNvSpPr>
          <p:nvPr>
            <p:ph type="title"/>
          </p:nvPr>
        </p:nvSpPr>
        <p:spPr>
          <a:xfrm>
            <a:off x="143086" y="133761"/>
            <a:ext cx="7174846" cy="461665"/>
          </a:xfrm>
        </p:spPr>
        <p:txBody>
          <a:bodyPr/>
          <a:lstStyle/>
          <a:p>
            <a:r>
              <a:rPr lang="en-US" sz="2400" i="1" dirty="0">
                <a:solidFill>
                  <a:schemeClr val="accent1"/>
                </a:solidFill>
                <a:latin typeface="Gill Sans MT" pitchFamily="34" charset="0"/>
              </a:rPr>
              <a:t>Results of the CBA for the SWE segment</a:t>
            </a:r>
            <a:endParaRPr lang="en-GB" dirty="0"/>
          </a:p>
        </p:txBody>
      </p:sp>
    </p:spTree>
    <p:extLst>
      <p:ext uri="{BB962C8B-B14F-4D97-AF65-F5344CB8AC3E}">
        <p14:creationId xmlns:p14="http://schemas.microsoft.com/office/powerpoint/2010/main" val="85330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259689" y="657318"/>
          <a:ext cx="6543624" cy="2003870"/>
        </p:xfrm>
        <a:graphic>
          <a:graphicData uri="http://schemas.openxmlformats.org/drawingml/2006/table">
            <a:tbl>
              <a:tblPr firstRow="1" firstCol="1" lastRow="1" bandRow="1">
                <a:tableStyleId>{0E3FDE45-AF77-4B5C-9715-49D594BDF05E}</a:tableStyleId>
              </a:tblPr>
              <a:tblGrid>
                <a:gridCol w="1797886">
                  <a:extLst>
                    <a:ext uri="{9D8B030D-6E8A-4147-A177-3AD203B41FA5}">
                      <a16:colId xmlns:a16="http://schemas.microsoft.com/office/drawing/2014/main" val="20000"/>
                    </a:ext>
                  </a:extLst>
                </a:gridCol>
                <a:gridCol w="1228061">
                  <a:extLst>
                    <a:ext uri="{9D8B030D-6E8A-4147-A177-3AD203B41FA5}">
                      <a16:colId xmlns:a16="http://schemas.microsoft.com/office/drawing/2014/main" val="20001"/>
                    </a:ext>
                  </a:extLst>
                </a:gridCol>
                <a:gridCol w="1291856">
                  <a:extLst>
                    <a:ext uri="{9D8B030D-6E8A-4147-A177-3AD203B41FA5}">
                      <a16:colId xmlns:a16="http://schemas.microsoft.com/office/drawing/2014/main" val="20002"/>
                    </a:ext>
                  </a:extLst>
                </a:gridCol>
                <a:gridCol w="2225821">
                  <a:extLst>
                    <a:ext uri="{9D8B030D-6E8A-4147-A177-3AD203B41FA5}">
                      <a16:colId xmlns:a16="http://schemas.microsoft.com/office/drawing/2014/main" val="20003"/>
                    </a:ext>
                  </a:extLst>
                </a:gridCol>
              </a:tblGrid>
              <a:tr h="570743">
                <a:tc>
                  <a:txBody>
                    <a:bodyPr/>
                    <a:lstStyle/>
                    <a:p>
                      <a:pPr marL="0" algn="l" defTabSz="914400" rtl="0" eaLnBrk="1" latinLnBrk="0" hangingPunct="1">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Impact</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‘Do nothing scenario’ </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‘Do ESA scenario’ </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Benefits of ESA services for Aviation</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extLst>
                  <a:ext uri="{0D108BD9-81ED-4DB2-BD59-A6C34878D82A}">
                    <a16:rowId xmlns:a16="http://schemas.microsoft.com/office/drawing/2014/main" val="10000"/>
                  </a:ext>
                </a:extLst>
              </a:tr>
              <a:tr h="558227">
                <a:tc>
                  <a:txBody>
                    <a:bodyPr/>
                    <a:lstStyle/>
                    <a:p>
                      <a:pPr marL="0" algn="l" defTabSz="914400" rtl="0" eaLnBrk="1" latinLnBrk="0" hangingPunct="1">
                        <a:lnSpc>
                          <a:spcPct val="100000"/>
                        </a:lnSpc>
                        <a:spcBef>
                          <a:spcPts val="300"/>
                        </a:spcBef>
                        <a:spcAft>
                          <a:spcPts val="300"/>
                        </a:spcAft>
                      </a:pPr>
                      <a:r>
                        <a:rPr lang="en-GB" sz="1500" b="0" kern="1200" dirty="0">
                          <a:effectLst/>
                          <a:latin typeface="Gill Sans MT" panose="020B0502020104020203" pitchFamily="34" charset="0"/>
                        </a:rPr>
                        <a:t>Increased financial cost (delayed flight)</a:t>
                      </a:r>
                      <a:endParaRPr lang="en-GB" sz="1500" b="0" kern="1200" dirty="0">
                        <a:solidFill>
                          <a:schemeClr val="tx1"/>
                        </a:solidFill>
                        <a:effectLst/>
                        <a:latin typeface="Gill Sans MT" panose="020B0502020104020203" pitchFamily="34" charset="0"/>
                        <a:ea typeface="+mj-ea"/>
                        <a:cs typeface="+mj-cs"/>
                      </a:endParaRPr>
                    </a:p>
                  </a:txBody>
                  <a:tcPr marL="51435" marR="51435" marT="0" marB="0" anchor="ctr">
                    <a:lnT w="6350" cap="flat" cmpd="sng" algn="ctr">
                      <a:solidFill>
                        <a:srgbClr val="00549F"/>
                      </a:solidFill>
                      <a:prstDash val="solid"/>
                      <a:round/>
                      <a:headEnd type="none" w="med" len="med"/>
                      <a:tailEnd type="none" w="med" len="med"/>
                    </a:lnT>
                  </a:tcPr>
                </a:tc>
                <a:tc>
                  <a:txBody>
                    <a:bodyPr/>
                    <a:lstStyle/>
                    <a:p>
                      <a:pPr marL="0" algn="r" defTabSz="914400" rtl="0" eaLnBrk="1" latinLnBrk="0" hangingPunct="1">
                        <a:lnSpc>
                          <a:spcPct val="100000"/>
                        </a:lnSpc>
                        <a:spcBef>
                          <a:spcPts val="300"/>
                        </a:spcBef>
                        <a:spcAft>
                          <a:spcPts val="300"/>
                        </a:spcAft>
                      </a:pPr>
                      <a:r>
                        <a:rPr lang="en-GB" sz="1500" b="0" kern="1200" dirty="0">
                          <a:effectLst/>
                          <a:latin typeface="Gill Sans MT" panose="020B0502020104020203" pitchFamily="34" charset="0"/>
                        </a:rPr>
                        <a:t>- €973 M</a:t>
                      </a:r>
                      <a:endParaRPr lang="en-GB" sz="1500" b="0" kern="1200" dirty="0">
                        <a:solidFill>
                          <a:schemeClr val="tx1"/>
                        </a:solidFill>
                        <a:effectLst/>
                        <a:latin typeface="Gill Sans MT" panose="020B0502020104020203" pitchFamily="34" charset="0"/>
                        <a:ea typeface="+mj-ea"/>
                        <a:cs typeface="+mj-cs"/>
                      </a:endParaRPr>
                    </a:p>
                  </a:txBody>
                  <a:tcPr marL="51435" marR="51435" marT="0" marB="0" anchor="ctr">
                    <a:lnT w="6350" cap="flat" cmpd="sng" algn="ctr">
                      <a:solidFill>
                        <a:srgbClr val="00549F"/>
                      </a:solidFill>
                      <a:prstDash val="solid"/>
                      <a:round/>
                      <a:headEnd type="none" w="med" len="med"/>
                      <a:tailEnd type="none" w="med" len="med"/>
                    </a:lnT>
                  </a:tcPr>
                </a:tc>
                <a:tc>
                  <a:txBody>
                    <a:bodyPr/>
                    <a:lstStyle/>
                    <a:p>
                      <a:pPr marL="0" algn="r" defTabSz="914400" rtl="0" eaLnBrk="1" latinLnBrk="0" hangingPunct="1">
                        <a:lnSpc>
                          <a:spcPct val="100000"/>
                        </a:lnSpc>
                        <a:spcBef>
                          <a:spcPts val="300"/>
                        </a:spcBef>
                        <a:spcAft>
                          <a:spcPts val="300"/>
                        </a:spcAft>
                      </a:pPr>
                      <a:r>
                        <a:rPr lang="en-GB" sz="1500" b="0" kern="1200" dirty="0">
                          <a:effectLst/>
                          <a:latin typeface="Gill Sans MT" panose="020B0502020104020203" pitchFamily="34" charset="0"/>
                        </a:rPr>
                        <a:t>- €804 M</a:t>
                      </a:r>
                      <a:endParaRPr lang="en-GB" sz="1500" b="0" kern="1200" dirty="0">
                        <a:solidFill>
                          <a:schemeClr val="tx1"/>
                        </a:solidFill>
                        <a:effectLst/>
                        <a:latin typeface="Gill Sans MT" panose="020B0502020104020203" pitchFamily="34" charset="0"/>
                        <a:ea typeface="+mj-ea"/>
                        <a:cs typeface="+mj-cs"/>
                      </a:endParaRPr>
                    </a:p>
                  </a:txBody>
                  <a:tcPr marL="51435" marR="51435" marT="0" marB="0" anchor="ctr">
                    <a:lnT w="6350" cap="flat" cmpd="sng" algn="ctr">
                      <a:solidFill>
                        <a:srgbClr val="00549F"/>
                      </a:solidFill>
                      <a:prstDash val="solid"/>
                      <a:round/>
                      <a:headEnd type="none" w="med" len="med"/>
                      <a:tailEnd type="none" w="med" len="med"/>
                    </a:lnT>
                  </a:tcPr>
                </a:tc>
                <a:tc>
                  <a:txBody>
                    <a:bodyPr/>
                    <a:lstStyle/>
                    <a:p>
                      <a:pPr marL="0" algn="r" defTabSz="914400" rtl="0" eaLnBrk="1" latinLnBrk="0" hangingPunct="1">
                        <a:lnSpc>
                          <a:spcPct val="100000"/>
                        </a:lnSpc>
                        <a:spcBef>
                          <a:spcPts val="300"/>
                        </a:spcBef>
                        <a:spcAft>
                          <a:spcPts val="300"/>
                        </a:spcAft>
                      </a:pPr>
                      <a:r>
                        <a:rPr lang="en-GB" sz="1500" b="0" kern="1200" dirty="0">
                          <a:effectLst/>
                          <a:latin typeface="Gill Sans MT" panose="020B0502020104020203" pitchFamily="34" charset="0"/>
                        </a:rPr>
                        <a:t>€169 M</a:t>
                      </a:r>
                      <a:endParaRPr lang="en-GB" sz="1500" b="0" kern="1200" dirty="0">
                        <a:solidFill>
                          <a:schemeClr val="tx1"/>
                        </a:solidFill>
                        <a:effectLst/>
                        <a:latin typeface="Gill Sans MT" panose="020B0502020104020203" pitchFamily="34" charset="0"/>
                        <a:ea typeface="+mj-ea"/>
                        <a:cs typeface="+mj-cs"/>
                      </a:endParaRPr>
                    </a:p>
                  </a:txBody>
                  <a:tcPr marL="51435" marR="51435" marT="0" marB="0" anchor="ctr">
                    <a:lnT w="6350" cap="flat" cmpd="sng" algn="ctr">
                      <a:solidFill>
                        <a:srgbClr val="00549F"/>
                      </a:solidFill>
                      <a:prstDash val="solid"/>
                      <a:round/>
                      <a:headEnd type="none" w="med" len="med"/>
                      <a:tailEnd type="none" w="med" len="med"/>
                    </a:lnT>
                  </a:tcPr>
                </a:tc>
                <a:extLst>
                  <a:ext uri="{0D108BD9-81ED-4DB2-BD59-A6C34878D82A}">
                    <a16:rowId xmlns:a16="http://schemas.microsoft.com/office/drawing/2014/main" val="10001"/>
                  </a:ext>
                </a:extLst>
              </a:tr>
              <a:tr h="576953">
                <a:tc>
                  <a:txBody>
                    <a:bodyPr/>
                    <a:lstStyle/>
                    <a:p>
                      <a:pPr marL="0" algn="l" defTabSz="914400" rtl="0" eaLnBrk="1" latinLnBrk="0" hangingPunct="1">
                        <a:lnSpc>
                          <a:spcPct val="100000"/>
                        </a:lnSpc>
                        <a:spcBef>
                          <a:spcPts val="300"/>
                        </a:spcBef>
                        <a:spcAft>
                          <a:spcPts val="300"/>
                        </a:spcAft>
                      </a:pPr>
                      <a:r>
                        <a:rPr lang="en-GB" sz="1500" b="0" kern="1200" dirty="0">
                          <a:effectLst/>
                          <a:latin typeface="Gill Sans MT" panose="020B0502020104020203" pitchFamily="34" charset="0"/>
                        </a:rPr>
                        <a:t>Value of time (delayed flight)</a:t>
                      </a:r>
                      <a:endParaRPr lang="en-GB" sz="1500" b="0" kern="1200" dirty="0">
                        <a:solidFill>
                          <a:schemeClr val="tx1"/>
                        </a:solidFill>
                        <a:effectLst/>
                        <a:latin typeface="Gill Sans MT" panose="020B0502020104020203" pitchFamily="34" charset="0"/>
                        <a:ea typeface="+mj-ea"/>
                        <a:cs typeface="+mj-cs"/>
                      </a:endParaRPr>
                    </a:p>
                  </a:txBody>
                  <a:tcPr marL="51435" marR="51435" marT="0" marB="0" anchor="ctr">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300"/>
                        </a:spcBef>
                        <a:spcAft>
                          <a:spcPts val="300"/>
                        </a:spcAft>
                      </a:pPr>
                      <a:r>
                        <a:rPr lang="en-GB" sz="1500" b="0" kern="1200" dirty="0">
                          <a:effectLst/>
                          <a:latin typeface="Gill Sans MT" panose="020B0502020104020203" pitchFamily="34" charset="0"/>
                        </a:rPr>
                        <a:t>- €396 M</a:t>
                      </a:r>
                      <a:endParaRPr lang="en-GB" sz="1500" b="0" kern="1200" dirty="0">
                        <a:solidFill>
                          <a:schemeClr val="tx1"/>
                        </a:solidFill>
                        <a:effectLst/>
                        <a:latin typeface="Gill Sans MT" panose="020B0502020104020203" pitchFamily="34" charset="0"/>
                        <a:ea typeface="+mj-ea"/>
                        <a:cs typeface="+mj-cs"/>
                      </a:endParaRPr>
                    </a:p>
                  </a:txBody>
                  <a:tcPr marL="51435" marR="51435" marT="0" marB="0" anchor="ctr">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300"/>
                        </a:spcBef>
                        <a:spcAft>
                          <a:spcPts val="300"/>
                        </a:spcAft>
                      </a:pPr>
                      <a:r>
                        <a:rPr lang="en-GB" sz="1500" b="0" kern="1200" dirty="0">
                          <a:effectLst/>
                          <a:latin typeface="Gill Sans MT" panose="020B0502020104020203" pitchFamily="34" charset="0"/>
                        </a:rPr>
                        <a:t>- €319 M</a:t>
                      </a:r>
                      <a:endParaRPr lang="en-GB" sz="1500" b="0" kern="1200" dirty="0">
                        <a:solidFill>
                          <a:schemeClr val="tx1"/>
                        </a:solidFill>
                        <a:effectLst/>
                        <a:latin typeface="Gill Sans MT" panose="020B0502020104020203" pitchFamily="34" charset="0"/>
                        <a:ea typeface="+mj-ea"/>
                        <a:cs typeface="+mj-cs"/>
                      </a:endParaRPr>
                    </a:p>
                  </a:txBody>
                  <a:tcPr marL="51435" marR="51435" marT="0" marB="0" anchor="ctr">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300"/>
                        </a:spcBef>
                        <a:spcAft>
                          <a:spcPts val="300"/>
                        </a:spcAft>
                      </a:pPr>
                      <a:r>
                        <a:rPr lang="en-GB" sz="1500" b="0" kern="1200" dirty="0">
                          <a:effectLst/>
                          <a:latin typeface="Gill Sans MT" panose="020B0502020104020203" pitchFamily="34" charset="0"/>
                        </a:rPr>
                        <a:t>€77 M</a:t>
                      </a:r>
                      <a:endParaRPr lang="en-GB" sz="1500" b="0" kern="1200" dirty="0">
                        <a:solidFill>
                          <a:schemeClr val="tx1"/>
                        </a:solidFill>
                        <a:effectLst/>
                        <a:latin typeface="Gill Sans MT" panose="020B0502020104020203" pitchFamily="34" charset="0"/>
                        <a:ea typeface="+mj-ea"/>
                        <a:cs typeface="+mj-cs"/>
                      </a:endParaRPr>
                    </a:p>
                  </a:txBody>
                  <a:tcPr marL="51435" marR="51435" marT="0" marB="0" anchor="ctr">
                    <a:lnB w="6350" cap="flat" cmpd="sng" algn="ctr">
                      <a:solidFill>
                        <a:srgbClr val="00549F"/>
                      </a:solidFill>
                      <a:prstDash val="solid"/>
                      <a:round/>
                      <a:headEnd type="none" w="med" len="med"/>
                      <a:tailEnd type="none" w="med" len="med"/>
                    </a:lnB>
                  </a:tcPr>
                </a:tc>
                <a:extLst>
                  <a:ext uri="{0D108BD9-81ED-4DB2-BD59-A6C34878D82A}">
                    <a16:rowId xmlns:a16="http://schemas.microsoft.com/office/drawing/2014/main" val="10002"/>
                  </a:ext>
                </a:extLst>
              </a:tr>
              <a:tr h="297947">
                <a:tc>
                  <a:txBody>
                    <a:bodyPr/>
                    <a:lstStyle/>
                    <a:p>
                      <a:pPr algn="l">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Times New Roman"/>
                          <a:cs typeface="Arial"/>
                        </a:rPr>
                        <a:t>Total Net Benefits</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b="0" dirty="0">
                          <a:effectLst/>
                          <a:latin typeface="Gill Sans MT" panose="020B0502020104020203" pitchFamily="34" charset="0"/>
                        </a:rPr>
                        <a:t>- €3,312 M</a:t>
                      </a:r>
                      <a:endParaRPr lang="en-GB" sz="1500" b="0" dirty="0">
                        <a:solidFill>
                          <a:schemeClr val="tx1"/>
                        </a:solidFill>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b="0" dirty="0">
                          <a:effectLst/>
                          <a:latin typeface="Gill Sans MT" panose="020B0502020104020203" pitchFamily="34" charset="0"/>
                        </a:rPr>
                        <a:t>-€3,066 M</a:t>
                      </a:r>
                      <a:endParaRPr lang="en-GB" sz="1500" b="0" dirty="0">
                        <a:solidFill>
                          <a:schemeClr val="tx1"/>
                        </a:solidFill>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200"/>
                        </a:spcBef>
                        <a:spcAft>
                          <a:spcPts val="200"/>
                        </a:spcAft>
                      </a:pPr>
                      <a:r>
                        <a:rPr lang="en-GB" sz="1500" b="1" kern="1200" dirty="0">
                          <a:solidFill>
                            <a:srgbClr val="1F497D"/>
                          </a:solidFill>
                          <a:effectLst/>
                          <a:latin typeface="Gill Sans MT" panose="020B0502020104020203" pitchFamily="34" charset="0"/>
                          <a:ea typeface="Times New Roman"/>
                          <a:cs typeface="Arial"/>
                        </a:rPr>
                        <a:t>€246 M</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1251000" y="2878764"/>
            <a:ext cx="6561000" cy="1628587"/>
          </a:xfrm>
          <a:prstGeom prst="rect">
            <a:avLst/>
          </a:prstGeom>
        </p:spPr>
        <p:txBody>
          <a:bodyPr>
            <a:noAutofit/>
          </a:bodyPr>
          <a:lstStyle>
            <a:lvl1pPr marL="0" indent="-3429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ea typeface="+mn-ea"/>
                <a:cs typeface="+mn-cs"/>
              </a:defRPr>
            </a:lvl1pPr>
            <a:lvl2pPr marL="810000" indent="-4191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defRPr>
            </a:lvl2pPr>
            <a:lvl3pPr marL="14076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3pPr>
            <a:lvl4pPr marL="20052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4pPr>
            <a:lvl5pPr marL="26028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57175" algn="just">
              <a:lnSpc>
                <a:spcPct val="100000"/>
              </a:lnSpc>
              <a:spcBef>
                <a:spcPts val="450"/>
              </a:spcBef>
              <a:spcAft>
                <a:spcPts val="450"/>
              </a:spcAft>
              <a:buFont typeface="Wingdings" panose="05000000000000000000" pitchFamily="2" charset="2"/>
              <a:buChar char="§"/>
            </a:pPr>
            <a:r>
              <a:rPr lang="en-US" sz="1725" kern="0" dirty="0">
                <a:solidFill>
                  <a:schemeClr val="tx1"/>
                </a:solidFill>
                <a:latin typeface="Gill Sans MT" panose="020B0502020104020203" pitchFamily="34" charset="0"/>
              </a:rPr>
              <a:t>The benefit for aviation from the ESA SWE services derives from an increased certainty regarding on-going space weather phenomena.</a:t>
            </a:r>
          </a:p>
          <a:p>
            <a:pPr marL="257175" algn="just">
              <a:lnSpc>
                <a:spcPct val="100000"/>
              </a:lnSpc>
              <a:spcBef>
                <a:spcPts val="450"/>
              </a:spcBef>
              <a:spcAft>
                <a:spcPts val="450"/>
              </a:spcAft>
              <a:buFont typeface="Wingdings" panose="05000000000000000000" pitchFamily="2" charset="2"/>
              <a:buChar char="§"/>
            </a:pPr>
            <a:r>
              <a:rPr lang="en-US" sz="1725" kern="0" dirty="0">
                <a:solidFill>
                  <a:schemeClr val="tx1"/>
                </a:solidFill>
                <a:latin typeface="Gill Sans MT" panose="020B0502020104020203" pitchFamily="34" charset="0"/>
              </a:rPr>
              <a:t>This increased certainty enables airline operators to </a:t>
            </a:r>
            <a:r>
              <a:rPr lang="en-US" sz="1725" i="1" kern="0" dirty="0">
                <a:solidFill>
                  <a:srgbClr val="C00000"/>
                </a:solidFill>
                <a:latin typeface="Gill Sans MT" panose="020B0502020104020203" pitchFamily="34" charset="0"/>
              </a:rPr>
              <a:t>reduce the delay time for grounded aircraft by 1/3, from an average of 3 hours to 2 hours.</a:t>
            </a:r>
            <a:endParaRPr lang="en-GB" sz="1725" i="1" kern="0" dirty="0">
              <a:solidFill>
                <a:srgbClr val="C00000"/>
              </a:solidFill>
              <a:latin typeface="Gill Sans MT" panose="020B0502020104020203" pitchFamily="34" charset="0"/>
            </a:endParaRPr>
          </a:p>
        </p:txBody>
      </p:sp>
      <p:sp>
        <p:nvSpPr>
          <p:cNvPr id="8" name="Rectangle 7"/>
          <p:cNvSpPr/>
          <p:nvPr/>
        </p:nvSpPr>
        <p:spPr>
          <a:xfrm>
            <a:off x="5046455" y="4690763"/>
            <a:ext cx="2478975" cy="17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tsikko 1"/>
          <p:cNvSpPr>
            <a:spLocks noGrp="1"/>
          </p:cNvSpPr>
          <p:nvPr>
            <p:ph type="title"/>
          </p:nvPr>
        </p:nvSpPr>
        <p:spPr>
          <a:xfrm>
            <a:off x="143086" y="133761"/>
            <a:ext cx="7174846" cy="461665"/>
          </a:xfrm>
        </p:spPr>
        <p:txBody>
          <a:bodyPr/>
          <a:lstStyle/>
          <a:p>
            <a:r>
              <a:rPr lang="en-US" sz="2400" i="1" dirty="0">
                <a:solidFill>
                  <a:schemeClr val="accent1"/>
                </a:solidFill>
                <a:latin typeface="Gill Sans MT" pitchFamily="34" charset="0"/>
              </a:rPr>
              <a:t>Example of benefits: Aviation</a:t>
            </a:r>
            <a:endParaRPr lang="en-GB" dirty="0"/>
          </a:p>
        </p:txBody>
      </p:sp>
    </p:spTree>
    <p:extLst>
      <p:ext uri="{BB962C8B-B14F-4D97-AF65-F5344CB8AC3E}">
        <p14:creationId xmlns:p14="http://schemas.microsoft.com/office/powerpoint/2010/main" val="310466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51000" y="599125"/>
          <a:ext cx="6638358" cy="3995441"/>
        </p:xfrm>
        <a:graphic>
          <a:graphicData uri="http://schemas.openxmlformats.org/drawingml/2006/table">
            <a:tbl>
              <a:tblPr firstRow="1" firstCol="1" bandRow="1">
                <a:tableStyleId>{69012ECD-51FC-41F1-AA8D-1B2483CD663E}</a:tableStyleId>
              </a:tblPr>
              <a:tblGrid>
                <a:gridCol w="1112086">
                  <a:extLst>
                    <a:ext uri="{9D8B030D-6E8A-4147-A177-3AD203B41FA5}">
                      <a16:colId xmlns:a16="http://schemas.microsoft.com/office/drawing/2014/main" val="20000"/>
                    </a:ext>
                  </a:extLst>
                </a:gridCol>
                <a:gridCol w="5526272">
                  <a:extLst>
                    <a:ext uri="{9D8B030D-6E8A-4147-A177-3AD203B41FA5}">
                      <a16:colId xmlns:a16="http://schemas.microsoft.com/office/drawing/2014/main" val="20001"/>
                    </a:ext>
                  </a:extLst>
                </a:gridCol>
              </a:tblGrid>
              <a:tr h="491490">
                <a:tc>
                  <a:txBody>
                    <a:bodyPr/>
                    <a:lstStyle/>
                    <a:p>
                      <a:pPr algn="l">
                        <a:lnSpc>
                          <a:spcPct val="100000"/>
                        </a:lnSpc>
                        <a:spcBef>
                          <a:spcPts val="0"/>
                        </a:spcBef>
                        <a:spcAft>
                          <a:spcPts val="900"/>
                        </a:spcAft>
                      </a:pPr>
                      <a:r>
                        <a:rPr lang="en-GB" sz="1300" b="0" dirty="0">
                          <a:effectLst/>
                          <a:latin typeface="Gill Sans MT" panose="020B0502020104020203" pitchFamily="34" charset="0"/>
                        </a:rPr>
                        <a:t>Macro categories</a:t>
                      </a:r>
                      <a:endParaRPr lang="en-GB" sz="13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68580" marR="68580">
                    <a:solidFill>
                      <a:srgbClr val="00549F"/>
                    </a:solidFill>
                  </a:tcPr>
                </a:tc>
                <a:tc>
                  <a:txBody>
                    <a:bodyPr/>
                    <a:lstStyle/>
                    <a:p>
                      <a:pPr algn="l">
                        <a:lnSpc>
                          <a:spcPct val="100000"/>
                        </a:lnSpc>
                        <a:spcBef>
                          <a:spcPts val="0"/>
                        </a:spcBef>
                        <a:spcAft>
                          <a:spcPts val="900"/>
                        </a:spcAft>
                      </a:pPr>
                      <a:r>
                        <a:rPr lang="en-GB" sz="1300" b="0" dirty="0">
                          <a:effectLst/>
                          <a:latin typeface="Gill Sans MT" panose="020B0502020104020203" pitchFamily="34" charset="0"/>
                        </a:rPr>
                        <a:t>Qualitative benefits</a:t>
                      </a:r>
                      <a:endParaRPr lang="en-GB" sz="13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68580" marR="68580">
                    <a:solidFill>
                      <a:srgbClr val="00549F"/>
                    </a:solidFill>
                  </a:tcPr>
                </a:tc>
                <a:extLst>
                  <a:ext uri="{0D108BD9-81ED-4DB2-BD59-A6C34878D82A}">
                    <a16:rowId xmlns:a16="http://schemas.microsoft.com/office/drawing/2014/main" val="10000"/>
                  </a:ext>
                </a:extLst>
              </a:tr>
              <a:tr h="1219358">
                <a:tc>
                  <a:txBody>
                    <a:bodyPr/>
                    <a:lstStyle/>
                    <a:p>
                      <a:pPr algn="l">
                        <a:lnSpc>
                          <a:spcPct val="100000"/>
                        </a:lnSpc>
                        <a:spcBef>
                          <a:spcPts val="0"/>
                        </a:spcBef>
                        <a:spcAft>
                          <a:spcPts val="900"/>
                        </a:spcAft>
                      </a:pPr>
                      <a:r>
                        <a:rPr lang="en-GB" sz="1300" b="0" kern="1200" dirty="0">
                          <a:solidFill>
                            <a:schemeClr val="tx1"/>
                          </a:solidFill>
                          <a:effectLst/>
                          <a:latin typeface="Gill Sans MT" panose="020B0502020104020203" pitchFamily="34" charset="0"/>
                          <a:ea typeface="+mn-ea"/>
                          <a:cs typeface="+mn-cs"/>
                        </a:rPr>
                        <a:t>Strategic</a:t>
                      </a:r>
                    </a:p>
                  </a:txBody>
                  <a:tcPr marL="68580" marR="68580"/>
                </a:tc>
                <a:tc>
                  <a:txBody>
                    <a:bodyPr/>
                    <a:lstStyle/>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Increase in autonomy with independent SWE data</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Equal partner in data exchange agreements internationally</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Coordinate design and development of an operational SWE system</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Push for advances in solar science and Sun-Earth interaction understanding</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Development of end-to-end modelling capability</a:t>
                      </a:r>
                    </a:p>
                  </a:txBody>
                  <a:tcPr marL="68580" marR="68580"/>
                </a:tc>
                <a:extLst>
                  <a:ext uri="{0D108BD9-81ED-4DB2-BD59-A6C34878D82A}">
                    <a16:rowId xmlns:a16="http://schemas.microsoft.com/office/drawing/2014/main" val="10001"/>
                  </a:ext>
                </a:extLst>
              </a:tr>
              <a:tr h="547391">
                <a:tc>
                  <a:txBody>
                    <a:bodyPr/>
                    <a:lstStyle/>
                    <a:p>
                      <a:pPr algn="l">
                        <a:lnSpc>
                          <a:spcPct val="100000"/>
                        </a:lnSpc>
                        <a:spcBef>
                          <a:spcPts val="0"/>
                        </a:spcBef>
                        <a:spcAft>
                          <a:spcPts val="900"/>
                        </a:spcAft>
                      </a:pPr>
                      <a:r>
                        <a:rPr lang="en-GB" sz="1300" b="0" kern="1200" dirty="0">
                          <a:solidFill>
                            <a:schemeClr val="tx1"/>
                          </a:solidFill>
                          <a:effectLst/>
                          <a:latin typeface="Gill Sans MT" panose="020B0502020104020203" pitchFamily="34" charset="0"/>
                          <a:ea typeface="+mn-ea"/>
                          <a:cs typeface="+mn-cs"/>
                        </a:rPr>
                        <a:t>Economic</a:t>
                      </a:r>
                    </a:p>
                  </a:txBody>
                  <a:tcPr marL="68580" marR="68580"/>
                </a:tc>
                <a:tc>
                  <a:txBody>
                    <a:bodyPr/>
                    <a:lstStyle/>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Positive impact on European economy</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Enabling of downstream third-party business opportunities</a:t>
                      </a:r>
                    </a:p>
                  </a:txBody>
                  <a:tcPr marL="68580" marR="68580"/>
                </a:tc>
                <a:extLst>
                  <a:ext uri="{0D108BD9-81ED-4DB2-BD59-A6C34878D82A}">
                    <a16:rowId xmlns:a16="http://schemas.microsoft.com/office/drawing/2014/main" val="10002"/>
                  </a:ext>
                </a:extLst>
              </a:tr>
              <a:tr h="1179248">
                <a:tc>
                  <a:txBody>
                    <a:bodyPr/>
                    <a:lstStyle/>
                    <a:p>
                      <a:pPr algn="l">
                        <a:lnSpc>
                          <a:spcPct val="100000"/>
                        </a:lnSpc>
                        <a:spcBef>
                          <a:spcPts val="0"/>
                        </a:spcBef>
                        <a:spcAft>
                          <a:spcPts val="900"/>
                        </a:spcAft>
                      </a:pPr>
                      <a:r>
                        <a:rPr lang="en-GB" sz="1300" b="0" kern="1200" dirty="0">
                          <a:solidFill>
                            <a:schemeClr val="tx1"/>
                          </a:solidFill>
                          <a:effectLst/>
                          <a:latin typeface="Gill Sans MT" panose="020B0502020104020203" pitchFamily="34" charset="0"/>
                          <a:ea typeface="+mn-ea"/>
                          <a:cs typeface="+mn-cs"/>
                        </a:rPr>
                        <a:t>Societal</a:t>
                      </a:r>
                    </a:p>
                  </a:txBody>
                  <a:tcPr marL="68580" marR="68580"/>
                </a:tc>
                <a:tc>
                  <a:txBody>
                    <a:bodyPr/>
                    <a:lstStyle/>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Improved safety of the European infrastructure and services (space systems, human space flight, aviation, transport, power systems…)</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Improved safety of human life (navigation, radiation environment,…)</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Reduction of morbidity and mortality due to prolonged electrical blackouts</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Reduced loss of time in road and rail transport, aviation, …</a:t>
                      </a:r>
                    </a:p>
                  </a:txBody>
                  <a:tcPr marL="68580" marR="68580"/>
                </a:tc>
                <a:extLst>
                  <a:ext uri="{0D108BD9-81ED-4DB2-BD59-A6C34878D82A}">
                    <a16:rowId xmlns:a16="http://schemas.microsoft.com/office/drawing/2014/main" val="10003"/>
                  </a:ext>
                </a:extLst>
              </a:tr>
              <a:tr h="521436">
                <a:tc>
                  <a:txBody>
                    <a:bodyPr/>
                    <a:lstStyle/>
                    <a:p>
                      <a:pPr algn="l">
                        <a:lnSpc>
                          <a:spcPct val="100000"/>
                        </a:lnSpc>
                        <a:spcBef>
                          <a:spcPts val="0"/>
                        </a:spcBef>
                        <a:spcAft>
                          <a:spcPts val="900"/>
                        </a:spcAft>
                      </a:pPr>
                      <a:r>
                        <a:rPr lang="en-GB" sz="1300" b="0" kern="1200" dirty="0">
                          <a:solidFill>
                            <a:schemeClr val="tx1"/>
                          </a:solidFill>
                          <a:effectLst/>
                          <a:latin typeface="Gill Sans MT" panose="020B0502020104020203" pitchFamily="34" charset="0"/>
                          <a:ea typeface="+mn-ea"/>
                          <a:cs typeface="+mn-cs"/>
                        </a:rPr>
                        <a:t>Environmental</a:t>
                      </a:r>
                    </a:p>
                  </a:txBody>
                  <a:tcPr marL="68580" marR="68580"/>
                </a:tc>
                <a:tc>
                  <a:txBody>
                    <a:bodyPr/>
                    <a:lstStyle/>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Reduced risk and faster recover from spill-over from underwater oil wells</a:t>
                      </a:r>
                    </a:p>
                    <a:p>
                      <a:pPr marL="342900" lvl="0" indent="-342900" algn="l">
                        <a:lnSpc>
                          <a:spcPct val="100000"/>
                        </a:lnSpc>
                        <a:spcBef>
                          <a:spcPts val="0"/>
                        </a:spcBef>
                        <a:spcAft>
                          <a:spcPts val="300"/>
                        </a:spcAft>
                        <a:buFont typeface="Symbol" panose="05050102010706020507" pitchFamily="18" charset="2"/>
                        <a:buChar char=""/>
                      </a:pPr>
                      <a:r>
                        <a:rPr lang="en-GB" sz="1300" b="0" kern="1200" dirty="0">
                          <a:solidFill>
                            <a:schemeClr val="tx1"/>
                          </a:solidFill>
                          <a:effectLst/>
                          <a:latin typeface="Gill Sans MT" panose="020B0502020104020203" pitchFamily="34" charset="0"/>
                          <a:ea typeface="+mn-ea"/>
                          <a:cs typeface="+mn-cs"/>
                        </a:rPr>
                        <a:t>Reduced green house gas emissions from alternate flight routes and levels</a:t>
                      </a:r>
                    </a:p>
                  </a:txBody>
                  <a:tcPr marL="68580" marR="68580"/>
                </a:tc>
                <a:extLst>
                  <a:ext uri="{0D108BD9-81ED-4DB2-BD59-A6C34878D82A}">
                    <a16:rowId xmlns:a16="http://schemas.microsoft.com/office/drawing/2014/main" val="10004"/>
                  </a:ext>
                </a:extLst>
              </a:tr>
            </a:tbl>
          </a:graphicData>
        </a:graphic>
      </p:graphicFrame>
      <p:sp>
        <p:nvSpPr>
          <p:cNvPr id="6" name="Rectangle 5"/>
          <p:cNvSpPr/>
          <p:nvPr/>
        </p:nvSpPr>
        <p:spPr>
          <a:xfrm>
            <a:off x="5046455" y="4690763"/>
            <a:ext cx="2478975" cy="17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tsikko 2"/>
          <p:cNvSpPr>
            <a:spLocks noGrp="1"/>
          </p:cNvSpPr>
          <p:nvPr>
            <p:ph type="title"/>
          </p:nvPr>
        </p:nvSpPr>
        <p:spPr>
          <a:xfrm>
            <a:off x="143086" y="-35516"/>
            <a:ext cx="7174846" cy="800219"/>
          </a:xfrm>
        </p:spPr>
        <p:txBody>
          <a:bodyPr/>
          <a:lstStyle/>
          <a:p>
            <a:r>
              <a:rPr lang="en-US" sz="2400" i="1" dirty="0">
                <a:solidFill>
                  <a:schemeClr val="accent1"/>
                </a:solidFill>
                <a:latin typeface="Gill Sans MT" pitchFamily="34" charset="0"/>
              </a:rPr>
              <a:t>Qualitative benefits from SSA SWE development</a:t>
            </a:r>
            <a:br>
              <a:rPr lang="en-US" sz="2400" i="1" dirty="0">
                <a:solidFill>
                  <a:schemeClr val="accent1"/>
                </a:solidFill>
                <a:latin typeface="Gill Sans MT" pitchFamily="34" charset="0"/>
              </a:rPr>
            </a:br>
            <a:endParaRPr lang="en-GB" dirty="0"/>
          </a:p>
        </p:txBody>
      </p:sp>
    </p:spTree>
    <p:extLst>
      <p:ext uri="{BB962C8B-B14F-4D97-AF65-F5344CB8AC3E}">
        <p14:creationId xmlns:p14="http://schemas.microsoft.com/office/powerpoint/2010/main" val="237589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6998300"/>
              </p:ext>
            </p:extLst>
          </p:nvPr>
        </p:nvGraphicFramePr>
        <p:xfrm>
          <a:off x="1272778" y="949986"/>
          <a:ext cx="6488990" cy="3523976"/>
        </p:xfrm>
        <a:graphic>
          <a:graphicData uri="http://schemas.openxmlformats.org/drawingml/2006/table">
            <a:tbl>
              <a:tblPr firstRow="1" firstCol="1" lastRow="1" bandRow="1">
                <a:tableStyleId>{0E3FDE45-AF77-4B5C-9715-49D594BDF05E}</a:tableStyleId>
              </a:tblPr>
              <a:tblGrid>
                <a:gridCol w="1895997">
                  <a:extLst>
                    <a:ext uri="{9D8B030D-6E8A-4147-A177-3AD203B41FA5}">
                      <a16:colId xmlns:a16="http://schemas.microsoft.com/office/drawing/2014/main" val="20000"/>
                    </a:ext>
                  </a:extLst>
                </a:gridCol>
                <a:gridCol w="1607012">
                  <a:extLst>
                    <a:ext uri="{9D8B030D-6E8A-4147-A177-3AD203B41FA5}">
                      <a16:colId xmlns:a16="http://schemas.microsoft.com/office/drawing/2014/main" val="20001"/>
                    </a:ext>
                  </a:extLst>
                </a:gridCol>
                <a:gridCol w="1387484">
                  <a:extLst>
                    <a:ext uri="{9D8B030D-6E8A-4147-A177-3AD203B41FA5}">
                      <a16:colId xmlns:a16="http://schemas.microsoft.com/office/drawing/2014/main" val="20002"/>
                    </a:ext>
                  </a:extLst>
                </a:gridCol>
                <a:gridCol w="1598497">
                  <a:extLst>
                    <a:ext uri="{9D8B030D-6E8A-4147-A177-3AD203B41FA5}">
                      <a16:colId xmlns:a16="http://schemas.microsoft.com/office/drawing/2014/main" val="20003"/>
                    </a:ext>
                  </a:extLst>
                </a:gridCol>
              </a:tblGrid>
              <a:tr h="352485">
                <a:tc>
                  <a:txBody>
                    <a:bodyPr/>
                    <a:lstStyle/>
                    <a:p>
                      <a:pPr algn="l">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Domain</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2016 (year 1)</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2024 (year 9)</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algn="r">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2032 (year 17)</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extLst>
                  <a:ext uri="{0D108BD9-81ED-4DB2-BD59-A6C34878D82A}">
                    <a16:rowId xmlns:a16="http://schemas.microsoft.com/office/drawing/2014/main" val="10000"/>
                  </a:ext>
                </a:extLst>
              </a:tr>
              <a:tr h="460591">
                <a:tc>
                  <a:txBody>
                    <a:bodyPr/>
                    <a:lstStyle/>
                    <a:p>
                      <a:pPr algn="l">
                        <a:lnSpc>
                          <a:spcPct val="100000"/>
                        </a:lnSpc>
                        <a:spcBef>
                          <a:spcPts val="200"/>
                        </a:spcBef>
                        <a:spcAft>
                          <a:spcPts val="200"/>
                        </a:spcAft>
                      </a:pPr>
                      <a:r>
                        <a:rPr lang="en-GB" sz="1400" b="0" dirty="0">
                          <a:effectLst/>
                          <a:latin typeface="Gill Sans MT" panose="020B0502020104020203" pitchFamily="34" charset="0"/>
                        </a:rPr>
                        <a:t>Spacecraft design and operations</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T w="6350" cap="flat" cmpd="sng" algn="ctr">
                      <a:solidFill>
                        <a:srgbClr val="00549F"/>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€912.9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T w="6350" cap="flat" cmpd="sng" algn="ctr">
                      <a:solidFill>
                        <a:srgbClr val="00549F"/>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€1,123.2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T w="6350" cap="flat" cmpd="sng" algn="ctr">
                      <a:solidFill>
                        <a:srgbClr val="00549F"/>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€1,389.4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T w="6350" cap="flat" cmpd="sng" algn="ctr">
                      <a:solidFill>
                        <a:srgbClr val="00549F"/>
                      </a:solidFill>
                      <a:prstDash val="solid"/>
                      <a:round/>
                      <a:headEnd type="none" w="med" len="med"/>
                      <a:tailEnd type="none" w="med" len="med"/>
                    </a:lnT>
                  </a:tcPr>
                </a:tc>
                <a:extLst>
                  <a:ext uri="{0D108BD9-81ED-4DB2-BD59-A6C34878D82A}">
                    <a16:rowId xmlns:a16="http://schemas.microsoft.com/office/drawing/2014/main" val="10001"/>
                  </a:ext>
                </a:extLst>
              </a:tr>
              <a:tr h="366522">
                <a:tc>
                  <a:txBody>
                    <a:bodyPr/>
                    <a:lstStyle/>
                    <a:p>
                      <a:pPr algn="l">
                        <a:lnSpc>
                          <a:spcPct val="100000"/>
                        </a:lnSpc>
                        <a:spcBef>
                          <a:spcPts val="200"/>
                        </a:spcBef>
                        <a:spcAft>
                          <a:spcPts val="200"/>
                        </a:spcAft>
                      </a:pPr>
                      <a:r>
                        <a:rPr lang="en-GB" sz="1400" b="0" dirty="0">
                          <a:effectLst/>
                          <a:latin typeface="Gill Sans MT" panose="020B0502020104020203" pitchFamily="34" charset="0"/>
                        </a:rPr>
                        <a:t>Launch operations</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€0.008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€0.037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€0.051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366522">
                <a:tc>
                  <a:txBody>
                    <a:bodyPr/>
                    <a:lstStyle/>
                    <a:p>
                      <a:pPr algn="l">
                        <a:lnSpc>
                          <a:spcPct val="100000"/>
                        </a:lnSpc>
                        <a:spcBef>
                          <a:spcPts val="200"/>
                        </a:spcBef>
                        <a:spcAft>
                          <a:spcPts val="200"/>
                        </a:spcAft>
                      </a:pPr>
                      <a:r>
                        <a:rPr lang="en-GB" sz="1400" b="0" dirty="0">
                          <a:effectLst/>
                          <a:latin typeface="Gill Sans MT" panose="020B0502020104020203" pitchFamily="34" charset="0"/>
                        </a:rPr>
                        <a:t>Aviation</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€6,635.6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€11,139.8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€18,701.5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366522">
                <a:tc>
                  <a:txBody>
                    <a:bodyPr/>
                    <a:lstStyle/>
                    <a:p>
                      <a:pPr algn="l">
                        <a:lnSpc>
                          <a:spcPct val="100000"/>
                        </a:lnSpc>
                        <a:spcBef>
                          <a:spcPts val="200"/>
                        </a:spcBef>
                        <a:spcAft>
                          <a:spcPts val="200"/>
                        </a:spcAft>
                      </a:pPr>
                      <a:r>
                        <a:rPr lang="en-GB" sz="1400" b="0" dirty="0">
                          <a:effectLst/>
                          <a:latin typeface="Gill Sans MT" panose="020B0502020104020203" pitchFamily="34" charset="0"/>
                        </a:rPr>
                        <a:t>Resource exploitation</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€197.5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€234.9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€279.5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366522">
                <a:tc>
                  <a:txBody>
                    <a:bodyPr/>
                    <a:lstStyle/>
                    <a:p>
                      <a:pPr algn="l">
                        <a:lnSpc>
                          <a:spcPct val="100000"/>
                        </a:lnSpc>
                        <a:spcBef>
                          <a:spcPts val="200"/>
                        </a:spcBef>
                        <a:spcAft>
                          <a:spcPts val="200"/>
                        </a:spcAft>
                      </a:pPr>
                      <a:r>
                        <a:rPr lang="en-GB" sz="1400" b="0" dirty="0">
                          <a:effectLst/>
                          <a:latin typeface="Gill Sans MT" panose="020B0502020104020203" pitchFamily="34" charset="0"/>
                        </a:rPr>
                        <a:t>Power system operators</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€5,630.5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€6,364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€7,195.2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366522">
                <a:tc>
                  <a:txBody>
                    <a:bodyPr/>
                    <a:lstStyle/>
                    <a:p>
                      <a:pPr algn="l">
                        <a:lnSpc>
                          <a:spcPct val="100000"/>
                        </a:lnSpc>
                        <a:spcBef>
                          <a:spcPts val="200"/>
                        </a:spcBef>
                        <a:spcAft>
                          <a:spcPts val="200"/>
                        </a:spcAft>
                      </a:pPr>
                      <a:r>
                        <a:rPr lang="en-GB" sz="1400" b="0" dirty="0">
                          <a:effectLst/>
                          <a:latin typeface="Gill Sans MT" panose="020B0502020104020203" pitchFamily="34" charset="0"/>
                        </a:rPr>
                        <a:t>Road &amp; Transportation</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€1,595.4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€1,783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lang="en-GB" sz="1400" b="0" dirty="0">
                          <a:effectLst/>
                          <a:latin typeface="Gill Sans MT" panose="020B0502020104020203" pitchFamily="34" charset="0"/>
                        </a:rPr>
                        <a:t>- €1,992.8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r h="366522">
                <a:tc>
                  <a:txBody>
                    <a:bodyPr/>
                    <a:lstStyle/>
                    <a:p>
                      <a:pPr algn="l">
                        <a:lnSpc>
                          <a:spcPct val="100000"/>
                        </a:lnSpc>
                        <a:spcBef>
                          <a:spcPts val="200"/>
                        </a:spcBef>
                        <a:spcAft>
                          <a:spcPts val="200"/>
                        </a:spcAft>
                      </a:pPr>
                      <a:r>
                        <a:rPr lang="en-GB" sz="1400" b="0" dirty="0">
                          <a:effectLst/>
                          <a:latin typeface="Gill Sans MT" panose="020B0502020104020203" pitchFamily="34" charset="0"/>
                        </a:rPr>
                        <a:t>TOTAL</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B w="6350" cap="flat" cmpd="sng" algn="ctr">
                      <a:solidFill>
                        <a:srgbClr val="00549F"/>
                      </a:solidFill>
                      <a:prstDash val="solid"/>
                      <a:round/>
                      <a:headEnd type="none" w="med" len="med"/>
                      <a:tailEnd type="none" w="med" len="med"/>
                    </a:lnB>
                  </a:tcPr>
                </a:tc>
                <a:tc>
                  <a:txBody>
                    <a:bodyPr/>
                    <a:lstStyle/>
                    <a:p>
                      <a:pPr algn="r">
                        <a:lnSpc>
                          <a:spcPct val="100000"/>
                        </a:lnSpc>
                        <a:spcBef>
                          <a:spcPts val="200"/>
                        </a:spcBef>
                        <a:spcAft>
                          <a:spcPts val="200"/>
                        </a:spcAft>
                      </a:pPr>
                      <a:r>
                        <a:rPr lang="en-GB" sz="1400" b="0" dirty="0">
                          <a:effectLst/>
                          <a:latin typeface="Gill Sans MT" panose="020B0502020104020203" pitchFamily="34" charset="0"/>
                        </a:rPr>
                        <a:t>- €14,971.9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B w="6350" cap="flat" cmpd="sng" algn="ctr">
                      <a:solidFill>
                        <a:srgbClr val="00549F"/>
                      </a:solidFill>
                      <a:prstDash val="solid"/>
                      <a:round/>
                      <a:headEnd type="none" w="med" len="med"/>
                      <a:tailEnd type="none" w="med" len="med"/>
                    </a:lnB>
                  </a:tcPr>
                </a:tc>
                <a:tc>
                  <a:txBody>
                    <a:bodyPr/>
                    <a:lstStyle/>
                    <a:p>
                      <a:pPr algn="r">
                        <a:lnSpc>
                          <a:spcPct val="100000"/>
                        </a:lnSpc>
                        <a:spcBef>
                          <a:spcPts val="200"/>
                        </a:spcBef>
                        <a:spcAft>
                          <a:spcPts val="200"/>
                        </a:spcAft>
                      </a:pPr>
                      <a:r>
                        <a:rPr lang="en-GB" sz="1400" b="0" dirty="0">
                          <a:effectLst/>
                          <a:latin typeface="Gill Sans MT" panose="020B0502020104020203" pitchFamily="34" charset="0"/>
                        </a:rPr>
                        <a:t>- €20,644.9 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B w="6350" cap="flat" cmpd="sng" algn="ctr">
                      <a:solidFill>
                        <a:srgbClr val="00549F"/>
                      </a:solidFill>
                      <a:prstDash val="solid"/>
                      <a:round/>
                      <a:headEnd type="none" w="med" len="med"/>
                      <a:tailEnd type="none" w="med" len="med"/>
                    </a:lnB>
                  </a:tcPr>
                </a:tc>
                <a:tc>
                  <a:txBody>
                    <a:bodyPr/>
                    <a:lstStyle/>
                    <a:p>
                      <a:pPr algn="r">
                        <a:lnSpc>
                          <a:spcPct val="100000"/>
                        </a:lnSpc>
                        <a:spcBef>
                          <a:spcPts val="200"/>
                        </a:spcBef>
                        <a:spcAft>
                          <a:spcPts val="200"/>
                        </a:spcAft>
                      </a:pPr>
                      <a:r>
                        <a:rPr lang="en-GB" sz="1400" b="0" dirty="0">
                          <a:effectLst/>
                          <a:latin typeface="Gill Sans MT" panose="020B0502020104020203" pitchFamily="34" charset="0"/>
                        </a:rPr>
                        <a:t>- €29,558.4</a:t>
                      </a:r>
                      <a:r>
                        <a:rPr lang="en-GB" sz="1400" b="0" baseline="0" dirty="0">
                          <a:effectLst/>
                          <a:latin typeface="Gill Sans MT" panose="020B0502020104020203" pitchFamily="34" charset="0"/>
                        </a:rPr>
                        <a:t> </a:t>
                      </a:r>
                      <a:r>
                        <a:rPr lang="en-GB" sz="1400" b="0" dirty="0">
                          <a:effectLst/>
                          <a:latin typeface="Gill Sans MT" panose="020B0502020104020203" pitchFamily="34" charset="0"/>
                        </a:rPr>
                        <a:t>M</a:t>
                      </a:r>
                      <a:endParaRPr lang="en-GB" sz="1400" b="0" dirty="0">
                        <a:effectLst/>
                        <a:latin typeface="Gill Sans MT" panose="020B0502020104020203" pitchFamily="34" charset="0"/>
                        <a:ea typeface="Arial" panose="020B0604020202020204" pitchFamily="34" charset="0"/>
                        <a:cs typeface="Times New Roman" panose="02020603050405020304" pitchFamily="18" charset="0"/>
                      </a:endParaRPr>
                    </a:p>
                  </a:txBody>
                  <a:tcPr marL="51435" marR="51435" marT="0" marB="0" anchor="ctr">
                    <a:lnB w="6350" cap="flat" cmpd="sng" algn="ctr">
                      <a:solidFill>
                        <a:srgbClr val="00549F"/>
                      </a:solidFill>
                      <a:prstDash val="solid"/>
                      <a:round/>
                      <a:headEnd type="none" w="med" len="med"/>
                      <a:tailEnd type="none" w="med" len="med"/>
                    </a:lnB>
                  </a:tcPr>
                </a:tc>
                <a:extLst>
                  <a:ext uri="{0D108BD9-81ED-4DB2-BD59-A6C34878D82A}">
                    <a16:rowId xmlns:a16="http://schemas.microsoft.com/office/drawing/2014/main" val="10007"/>
                  </a:ext>
                </a:extLst>
              </a:tr>
              <a:tr h="511768">
                <a:tc>
                  <a:txBody>
                    <a:bodyPr/>
                    <a:lstStyle/>
                    <a:p>
                      <a:pPr marL="0" algn="l" defTabSz="914400" rtl="0" eaLnBrk="1" latinLnBrk="0" hangingPunct="1">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Estimated savings with ESA SSA SWE</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2,500 M</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3,500 M</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tc>
                  <a:txBody>
                    <a:bodyPr/>
                    <a:lstStyle/>
                    <a:p>
                      <a:pPr marL="0" algn="r" defTabSz="914400" rtl="0" eaLnBrk="1" latinLnBrk="0" hangingPunct="1">
                        <a:lnSpc>
                          <a:spcPct val="100000"/>
                        </a:lnSpc>
                        <a:spcBef>
                          <a:spcPts val="200"/>
                        </a:spcBef>
                        <a:spcAft>
                          <a:spcPts val="200"/>
                        </a:spcAft>
                      </a:pPr>
                      <a:r>
                        <a:rPr lang="en-GB" sz="1500" b="0" kern="1200" dirty="0">
                          <a:solidFill>
                            <a:srgbClr val="1F497D"/>
                          </a:solidFill>
                          <a:effectLst/>
                          <a:latin typeface="Gill Sans MT" panose="020B0502020104020203" pitchFamily="34" charset="0"/>
                          <a:ea typeface="Times New Roman"/>
                          <a:cs typeface="Arial"/>
                        </a:rPr>
                        <a:t>5,000 M</a:t>
                      </a:r>
                    </a:p>
                  </a:txBody>
                  <a:tcPr marL="51435" marR="51435" marT="0" marB="0" anchor="ctr">
                    <a:lnT w="6350" cap="flat" cmpd="sng" algn="ctr">
                      <a:solidFill>
                        <a:srgbClr val="00549F"/>
                      </a:solidFill>
                      <a:prstDash val="solid"/>
                      <a:round/>
                      <a:headEnd type="none" w="med" len="med"/>
                      <a:tailEnd type="none" w="med" len="med"/>
                    </a:lnT>
                    <a:lnB w="6350" cap="flat" cmpd="sng" algn="ctr">
                      <a:solidFill>
                        <a:srgbClr val="00549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Rectangle 5"/>
          <p:cNvSpPr/>
          <p:nvPr/>
        </p:nvSpPr>
        <p:spPr>
          <a:xfrm>
            <a:off x="5046455" y="4690763"/>
            <a:ext cx="2478975" cy="17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tsikko 2"/>
          <p:cNvSpPr>
            <a:spLocks noGrp="1"/>
          </p:cNvSpPr>
          <p:nvPr>
            <p:ph type="title"/>
          </p:nvPr>
        </p:nvSpPr>
        <p:spPr>
          <a:xfrm>
            <a:off x="143086" y="133761"/>
            <a:ext cx="7174846" cy="461665"/>
          </a:xfrm>
        </p:spPr>
        <p:txBody>
          <a:bodyPr/>
          <a:lstStyle/>
          <a:p>
            <a:r>
              <a:rPr lang="en-US" sz="2400" i="1" dirty="0">
                <a:solidFill>
                  <a:schemeClr val="accent1"/>
                </a:solidFill>
                <a:latin typeface="Gill Sans MT" pitchFamily="34" charset="0"/>
              </a:rPr>
              <a:t>Extreme SWE event impact estimates</a:t>
            </a:r>
            <a:endParaRPr lang="en-GB" dirty="0"/>
          </a:p>
        </p:txBody>
      </p:sp>
    </p:spTree>
    <p:extLst>
      <p:ext uri="{BB962C8B-B14F-4D97-AF65-F5344CB8AC3E}">
        <p14:creationId xmlns:p14="http://schemas.microsoft.com/office/powerpoint/2010/main" val="342570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1_cover"/>
          <p:cNvPicPr>
            <a:picLocks noChangeAspect="1" noChangeArrowheads="1"/>
          </p:cNvPicPr>
          <p:nvPr/>
        </p:nvPicPr>
        <p:blipFill rotWithShape="1">
          <a:blip r:embed="rId2">
            <a:extLst>
              <a:ext uri="{28A0092B-C50C-407E-A947-70E740481C1C}">
                <a14:useLocalDpi xmlns:a14="http://schemas.microsoft.com/office/drawing/2010/main" val="0"/>
              </a:ext>
            </a:extLst>
          </a:blip>
          <a:srcRect t="7581" b="22811"/>
          <a:stretch/>
        </p:blipFill>
        <p:spPr bwMode="auto">
          <a:xfrm>
            <a:off x="0" y="0"/>
            <a:ext cx="9144000" cy="477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184275" y="1679916"/>
            <a:ext cx="6448425" cy="145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2000" tIns="36000" rIns="90000" bIns="36000"/>
          <a:lstStyle/>
          <a:p>
            <a:pPr algn="ctr">
              <a:spcBef>
                <a:spcPct val="25000"/>
              </a:spcBef>
              <a:buFont typeface="NotesEsa" pitchFamily="2" charset="0"/>
              <a:buNone/>
            </a:pPr>
            <a:r>
              <a:rPr lang="fi-FI" sz="2400" b="1" dirty="0">
                <a:solidFill>
                  <a:schemeClr val="bg1">
                    <a:lumMod val="95000"/>
                  </a:schemeClr>
                </a:solidFill>
                <a:latin typeface="Verdana" pitchFamily="34" charset="0"/>
              </a:rPr>
              <a:t>THANK YOU</a:t>
            </a:r>
          </a:p>
          <a:p>
            <a:pPr>
              <a:spcBef>
                <a:spcPct val="25000"/>
              </a:spcBef>
              <a:buFont typeface="NotesEsa" pitchFamily="2" charset="0"/>
              <a:buNone/>
            </a:pPr>
            <a:endParaRPr lang="fi-FI" sz="1600" dirty="0">
              <a:solidFill>
                <a:schemeClr val="bg1">
                  <a:lumMod val="95000"/>
                </a:schemeClr>
              </a:solidFill>
              <a:latin typeface="Verdana" pitchFamily="34" charset="0"/>
            </a:endParaRPr>
          </a:p>
          <a:p>
            <a:pPr algn="ctr">
              <a:spcBef>
                <a:spcPct val="25000"/>
              </a:spcBef>
            </a:pPr>
            <a:r>
              <a:rPr lang="it-IT" sz="1600" b="1" dirty="0">
                <a:solidFill>
                  <a:schemeClr val="bg1">
                    <a:lumMod val="95000"/>
                  </a:schemeClr>
                </a:solidFill>
                <a:latin typeface="Verdana" pitchFamily="34" charset="0"/>
              </a:rPr>
              <a:t>swe.ssa.esa.int</a:t>
            </a:r>
          </a:p>
          <a:p>
            <a:pPr algn="ctr">
              <a:spcBef>
                <a:spcPct val="25000"/>
              </a:spcBef>
            </a:pPr>
            <a:r>
              <a:rPr lang="en-GB" sz="1600" b="1" dirty="0">
                <a:solidFill>
                  <a:schemeClr val="bg1">
                    <a:lumMod val="95000"/>
                  </a:schemeClr>
                </a:solidFill>
                <a:latin typeface="Verdana" pitchFamily="34" charset="0"/>
              </a:rPr>
              <a:t>www.esa.int</a:t>
            </a:r>
          </a:p>
        </p:txBody>
      </p:sp>
      <p:pic>
        <p:nvPicPr>
          <p:cNvPr id="5" name="Picture 19" descr="Logo_Signature_Cover_PP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81" t="7115" r="6628" b="45123"/>
          <a:stretch/>
        </p:blipFill>
        <p:spPr bwMode="auto">
          <a:xfrm>
            <a:off x="2934611" y="-7542"/>
            <a:ext cx="6198782" cy="32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88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2279E-2C4C-4C93-8498-455A58D1433E}">
  <ds:schemaRef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f2760952-b3bb-408f-ace6-eb1e07642b8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 Presentation 16-9</Template>
  <TotalTime>31</TotalTime>
  <Words>1363</Words>
  <Application>Microsoft Office PowerPoint</Application>
  <PresentationFormat>Näytössä katseltava esitys (16:9)</PresentationFormat>
  <Paragraphs>182</Paragraphs>
  <Slides>9</Slides>
  <Notes>7</Notes>
  <HiddenSlides>0</HiddenSlides>
  <MMClips>0</MMClips>
  <ScaleCrop>false</ScaleCrop>
  <HeadingPairs>
    <vt:vector size="6" baseType="variant">
      <vt:variant>
        <vt:lpstr>Käytetyt fontit</vt:lpstr>
      </vt:variant>
      <vt:variant>
        <vt:i4>11</vt:i4>
      </vt:variant>
      <vt:variant>
        <vt:lpstr>Teema</vt:lpstr>
      </vt:variant>
      <vt:variant>
        <vt:i4>1</vt:i4>
      </vt:variant>
      <vt:variant>
        <vt:lpstr>Dian otsikot</vt:lpstr>
      </vt:variant>
      <vt:variant>
        <vt:i4>9</vt:i4>
      </vt:variant>
    </vt:vector>
  </HeadingPairs>
  <TitlesOfParts>
    <vt:vector size="21" baseType="lpstr">
      <vt:lpstr>Arial</vt:lpstr>
      <vt:lpstr>Calibri</vt:lpstr>
      <vt:lpstr>Georgia</vt:lpstr>
      <vt:lpstr>Gill Sans MT</vt:lpstr>
      <vt:lpstr>MetaSerifOT-Book</vt:lpstr>
      <vt:lpstr>NotesEsa</vt:lpstr>
      <vt:lpstr>Symbol</vt:lpstr>
      <vt:lpstr>TheSansOsF SemiLight</vt:lpstr>
      <vt:lpstr>Times New Roman</vt:lpstr>
      <vt:lpstr>Verdana</vt:lpstr>
      <vt:lpstr>Wingdings</vt:lpstr>
      <vt:lpstr>Esa presentation</vt:lpstr>
      <vt:lpstr>PowerPoint-esitys</vt:lpstr>
      <vt:lpstr>Study Objectives</vt:lpstr>
      <vt:lpstr>Assumptions of the CBA for the SWE segment</vt:lpstr>
      <vt:lpstr>Results of the CBA for the SWE segment</vt:lpstr>
      <vt:lpstr>Results of the CBA for the SWE segment</vt:lpstr>
      <vt:lpstr>Example of benefits: Aviation</vt:lpstr>
      <vt:lpstr>Qualitative benefits from SSA SWE development </vt:lpstr>
      <vt:lpstr>Extreme SWE event impact estimates</vt:lpstr>
      <vt:lpstr>PowerPoint-esitys</vt:lpstr>
    </vt:vector>
  </TitlesOfParts>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TITLE OF PRESENTATION</dc:subject>
  <dc:creator>Jussi</dc:creator>
  <cp:lastModifiedBy>Jussi</cp:lastModifiedBy>
  <cp:revision>62</cp:revision>
  <cp:lastPrinted>2008-08-26T16:26:23Z</cp:lastPrinted>
  <dcterms:created xsi:type="dcterms:W3CDTF">2017-01-15T18:04:14Z</dcterms:created>
  <dcterms:modified xsi:type="dcterms:W3CDTF">2017-03-05T19:51:07Z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